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</p:sldIdLst>
  <p:sldSz cy="6858000" cx="9906000"/>
  <p:notesSz cx="6985000" cy="10121900"/>
  <p:embeddedFontLst>
    <p:embeddedFont>
      <p:font typeface="Roboto"/>
      <p:regular r:id="rId42"/>
      <p:bold r:id="rId43"/>
      <p:italic r:id="rId44"/>
      <p:boldItalic r:id="rId45"/>
    </p:embeddedFont>
    <p:embeddedFont>
      <p:font typeface="Helvetica Neue"/>
      <p:bold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854">
          <p15:clr>
            <a:srgbClr val="A4A3A4"/>
          </p15:clr>
        </p15:guide>
        <p15:guide id="2" pos="112">
          <p15:clr>
            <a:srgbClr val="A4A3A4"/>
          </p15:clr>
        </p15:guide>
      </p15:sldGuideLst>
    </p:ext>
    <p:ext uri="{2D200454-40CA-4A62-9FC3-DE9A4176ACB9}">
      <p15:notesGuideLst>
        <p15:guide id="1" orient="horz" pos="3189">
          <p15:clr>
            <a:srgbClr val="A4A3A4"/>
          </p15:clr>
        </p15:guide>
        <p15:guide id="2" pos="220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Viktor Matějk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1C4DE0D-D9E1-464D-BCA4-D0EC873552FD}">
  <a:tblStyle styleId="{21C4DE0D-D9E1-464D-BCA4-D0EC873552F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54" orient="horz"/>
        <p:guide pos="112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3189" orient="horz"/>
        <p:guide pos="220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20" Type="http://schemas.openxmlformats.org/officeDocument/2006/relationships/slide" Target="slides/slide13.xml"/><Relationship Id="rId42" Type="http://schemas.openxmlformats.org/officeDocument/2006/relationships/font" Target="fonts/Roboto-regular.fntdata"/><Relationship Id="rId41" Type="http://schemas.openxmlformats.org/officeDocument/2006/relationships/slide" Target="slides/slide34.xml"/><Relationship Id="rId22" Type="http://schemas.openxmlformats.org/officeDocument/2006/relationships/slide" Target="slides/slide15.xml"/><Relationship Id="rId44" Type="http://schemas.openxmlformats.org/officeDocument/2006/relationships/font" Target="fonts/Roboto-italic.fntdata"/><Relationship Id="rId21" Type="http://schemas.openxmlformats.org/officeDocument/2006/relationships/slide" Target="slides/slide14.xml"/><Relationship Id="rId43" Type="http://schemas.openxmlformats.org/officeDocument/2006/relationships/font" Target="fonts/Roboto-bold.fntdata"/><Relationship Id="rId24" Type="http://schemas.openxmlformats.org/officeDocument/2006/relationships/slide" Target="slides/slide17.xml"/><Relationship Id="rId46" Type="http://schemas.openxmlformats.org/officeDocument/2006/relationships/font" Target="fonts/HelveticaNeue-bold.fntdata"/><Relationship Id="rId23" Type="http://schemas.openxmlformats.org/officeDocument/2006/relationships/slide" Target="slides/slide16.xml"/><Relationship Id="rId45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47" Type="http://schemas.openxmlformats.org/officeDocument/2006/relationships/font" Target="fonts/HelveticaNeue-bold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1-05-06T08:24:18.483">
    <p:pos x="6000" y="0"/>
    <p:text>somehow I think we should merge this one with 15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1-04-30T12:54:08.291">
    <p:pos x="349" y="706"/>
    <p:text>Typo in has relation, need to correct it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98788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00" spcFirstLastPara="1" rIns="96600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946525" y="0"/>
            <a:ext cx="2998788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00" spcFirstLastPara="1" rIns="96600" wrap="square" tIns="483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757238" y="777875"/>
            <a:ext cx="5511800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46150" y="4826000"/>
            <a:ext cx="5132388" cy="45180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00" spcFirstLastPara="1" rIns="96600" wrap="square" tIns="483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77388"/>
            <a:ext cx="2998788" cy="544512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00" spcFirstLastPara="1" rIns="96600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946525" y="9577388"/>
            <a:ext cx="2998788" cy="544512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de-CH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 i="0" sz="13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mckinsey.com/~/media/mckinsey/industries/financial%20services/our%20insights/global%20insurance%20insights%20an%20overview%20of%20recent%20trends%20in%20life%20p%20and%20c%20and%20health/global-insurance-industry-insights-an-in-depth-perspective-may-2018.ashx#:~:text=The%20global%20P%26C%20insurance%20industry,market%20to%20%E2%82%AC1.39%20trillion." TargetMode="External"/><Relationship Id="rId3" Type="http://schemas.openxmlformats.org/officeDocument/2006/relationships/hyperlink" Target="https://www.mckinsey.com/~/media/mckinsey/industries/financial%20services/our%20insights/global%20insurance%20insights%20an%20overview%20of%20recent%20trends%20in%20life%20p%20and%20c%20and%20health/global-insurance-industry-insights-an-in-depth-perspective-may-2018.ashx#:~:text=The%20global%20P%26C%20insurance%20industry,market%20to%20%E2%82%AC1.39%20trillion." TargetMode="External"/><Relationship Id="rId4" Type="http://schemas.openxmlformats.org/officeDocument/2006/relationships/hyperlink" Target="https://www.mckinsey.com/~/media/mckinsey/industries/financial%20services/our%20insights/global%20insurance%20insights%20an%20overview%20of%20recent%20trends%20in%20life%20p%20and%20c%20and%20health/global-insurance-industry-insights-an-in-depth-perspective-may-2018.ashx#:~:text=The%20global%20P%26C%20insurance%20industry,market%20to%20%E2%82%AC1.39%20trillion." TargetMode="External"/><Relationship Id="rId5" Type="http://schemas.openxmlformats.org/officeDocument/2006/relationships/hyperlink" Target="https://www.mckinsey.com/~/media/mckinsey/industries/financial%20services/our%20insights/global%20insurance%20insights%20an%20overview%20of%20recent%20trends%20in%20life%20p%20and%20c%20and%20health/global-insurance-industry-insights-an-in-depth-perspective-may-2018.ashx#:~:text=The%20global%20P%26C%20insurance%20industry,market%20to%20%E2%82%AC1.39%20trillion." TargetMode="External"/><Relationship Id="rId6" Type="http://schemas.openxmlformats.org/officeDocument/2006/relationships/hyperlink" Target="https://www.mckinsey.com/~/media/mckinsey/industries/financial%20services/our%20insights/global%20insurance%20insights%20an%20overview%20of%20recent%20trends%20in%20life%20p%20and%20c%20and%20health/global-insurance-industry-insights-an-in-depth-perspective-may-2018.ashx#:~:text=The%20global%20P%26C%20insurance%20industry,market%20to%20%E2%82%AC1.39%20trillion." TargetMode="External"/><Relationship Id="rId7" Type="http://schemas.openxmlformats.org/officeDocument/2006/relationships/hyperlink" Target="https://www.mckinsey.com/~/media/mckinsey/industries/financial%20services/our%20insights/global%20insurance%20insights%20an%20overview%20of%20recent%20trends%20in%20life%20p%20and%20c%20and%20health/global-insurance-industry-insights-an-in-depth-perspective-may-2018.ashx#:~:text=The%20global%20P%26C%20insurance%20industry,market%20to%20%E2%82%AC1.39%20trillion.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d551138b07_0_7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gd551138b07_0_7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>
                <a:latin typeface="Arial"/>
                <a:ea typeface="Arial"/>
                <a:cs typeface="Arial"/>
                <a:sym typeface="Arial"/>
              </a:rPr>
              <a:t>"It's scary and confusing...but at least it's boring..." CFO healthcare services provider, (Black Hat)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gd551138b07_0_7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de-CH" sz="1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 i="0" sz="13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551138b07_0_44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d551138b07_0_44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-355600" lvl="1" marL="9144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lphaLcPeriod"/>
            </a:pPr>
            <a:r>
              <a:rPr b="1" lang="de-CH" sz="2000">
                <a:latin typeface="Arial"/>
                <a:ea typeface="Arial"/>
                <a:cs typeface="Arial"/>
                <a:sym typeface="Arial"/>
              </a:rPr>
              <a:t>Evaluate</a:t>
            </a:r>
            <a:r>
              <a:rPr lang="de-CH" sz="2000">
                <a:latin typeface="Arial"/>
                <a:ea typeface="Arial"/>
                <a:cs typeface="Arial"/>
                <a:sym typeface="Arial"/>
              </a:rPr>
              <a:t> the framework </a:t>
            </a:r>
            <a:r>
              <a:rPr b="1" lang="de-CH" sz="2000">
                <a:latin typeface="Arial"/>
                <a:ea typeface="Arial"/>
                <a:cs typeface="Arial"/>
                <a:sym typeface="Arial"/>
              </a:rPr>
              <a:t>via case studies 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lphaLcPeriod"/>
            </a:pPr>
            <a:r>
              <a:rPr lang="de-CH" sz="2000">
                <a:latin typeface="Arial"/>
                <a:ea typeface="Arial"/>
                <a:cs typeface="Arial"/>
                <a:sym typeface="Arial"/>
              </a:rPr>
              <a:t>Additional: integrate reinsurance aspects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de-CH" sz="2000">
                <a:latin typeface="Arial"/>
                <a:ea typeface="Arial"/>
                <a:cs typeface="Arial"/>
                <a:sym typeface="Arial"/>
              </a:rPr>
              <a:t>WHAT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d551138b07_0_44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ad060def5_1_144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ad060def5_1_144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7ad060def5_1_144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d551138b07_0_37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d551138b07_0_37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100">
                <a:latin typeface="Calibri"/>
                <a:ea typeface="Calibri"/>
                <a:cs typeface="Calibri"/>
                <a:sym typeface="Calibri"/>
              </a:rPr>
              <a:t>Take two or threee papers as highlight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100">
                <a:latin typeface="Calibri"/>
                <a:ea typeface="Calibri"/>
                <a:cs typeface="Calibri"/>
                <a:sym typeface="Calibri"/>
              </a:rPr>
              <a:t>Bandyopadhyay &amp; Mookerjee (2019) - IT managers perspectiver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100">
                <a:latin typeface="Calibri"/>
                <a:ea typeface="Calibri"/>
                <a:cs typeface="Calibri"/>
                <a:sym typeface="Calibri"/>
              </a:rPr>
              <a:t>Wang (2019) - ptimal mix of cybersecurity investments in “knowledge and expertise” versus “deploying mitigation measures”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CH" sz="1100">
                <a:latin typeface="Calibri"/>
                <a:ea typeface="Calibri"/>
                <a:cs typeface="Calibri"/>
                <a:sym typeface="Calibri"/>
              </a:rPr>
              <a:t>Rodrigues et al. (2019) - PMC RMC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100">
                <a:latin typeface="Calibri"/>
                <a:ea typeface="Calibri"/>
                <a:cs typeface="Calibri"/>
                <a:sym typeface="Calibri"/>
              </a:rPr>
              <a:t>Kshetri (2020) - INstitutioonal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100">
                <a:latin typeface="Calibri"/>
                <a:ea typeface="Calibri"/>
                <a:cs typeface="Calibri"/>
                <a:sym typeface="Calibri"/>
              </a:rPr>
              <a:t>Böhme &amp; Schwartz (2010) - market model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100">
                <a:latin typeface="Calibri"/>
                <a:ea typeface="Calibri"/>
                <a:cs typeface="Calibri"/>
                <a:sym typeface="Calibri"/>
              </a:rPr>
              <a:t>Böhme &amp; Riek (2019) - quantification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d551138b07_0_37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ad060def5_1_159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ad060def5_1_159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7ad060def5_1_159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127b92ad3_2_0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127b92ad3_2_0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d127b92ad3_2_0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5beac54b6_0_0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5beac54b6_0_0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d5beac54b6_0_0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d5beac54b6_0_51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d5beac54b6_0_51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d5beac54b6_0_51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d5beac54b6_0_93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d5beac54b6_0_93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d5beac54b6_0_93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ad060def5_1_164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7ad060def5_1_164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7ad060def5_1_164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d551138b07_0_58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d551138b07_0_58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d551138b07_0_58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ad060def5_0_582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ad060def5_0_582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g7ad060def5_0_582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d551138b07_0_113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d551138b07_0_113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d551138b07_0_113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d551138b07_0_127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d551138b07_0_127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d551138b07_0_127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d551138b07_0_134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d551138b07_0_134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d551138b07_0_134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7ad060def5_1_169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7ad060def5_1_169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7ad060def5_1_169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d551138b07_0_72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d551138b07_0_72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d551138b07_0_72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7ad060def5_1_179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7ad060def5_1_179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7ad060def5_1_179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d551138b07_0_106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d551138b07_0_106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gd551138b07_0_106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d551138b07_0_93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d551138b07_0_93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de-CH"/>
              <a:t>Move to Q and A</a:t>
            </a:r>
            <a:endParaRPr/>
          </a:p>
        </p:txBody>
      </p:sp>
      <p:sp>
        <p:nvSpPr>
          <p:cNvPr id="310" name="Google Shape;310;gd551138b07_0_93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7ad060def5_0_730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7ad060def5_0_730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7ad060def5_0_730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ad060def5_1_11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7ad060def5_1_11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7ad060def5_1_11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ad060def5_0_714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ad060def5_0_714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7ad060def5_0_714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ad060def5_1_46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ad060def5_1_46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7ad060def5_1_46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7ad060def5_1_18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7ad060def5_1_18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7ad060def5_1_18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7ad060def5_1_74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7ad060def5_1_74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7ad060def5_1_74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7ad060def5_1_25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7ad060def5_1_25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g7ad060def5_1_25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7ad060def5_1_103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7ad060def5_1_103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g7ad060def5_1_103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ad060def5_0_552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ad060def5_0_552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7ad060def5_0_552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127b92ad3_0_14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127b92ad3_0_14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de-CH"/>
              <a:t>add black hat quote</a:t>
            </a:r>
            <a:endParaRPr/>
          </a:p>
        </p:txBody>
      </p:sp>
      <p:sp>
        <p:nvSpPr>
          <p:cNvPr id="95" name="Google Shape;95;gd127b92ad3_0_14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551138b07_0_23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551138b07_0_23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None/>
            </a:pPr>
            <a:r>
              <a:rPr lang="de-CH" sz="2000">
                <a:latin typeface="Arial"/>
                <a:ea typeface="Arial"/>
                <a:cs typeface="Arial"/>
                <a:sym typeface="Arial"/>
              </a:rPr>
              <a:t>. Initially, CI policies were designed for information technology service providers rather than geared towards companies consuming such services.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❑"/>
            </a:pPr>
            <a:r>
              <a:rPr lang="de-CH" sz="2000">
                <a:latin typeface="Arial"/>
                <a:ea typeface="Arial"/>
                <a:cs typeface="Arial"/>
                <a:sym typeface="Arial"/>
              </a:rPr>
              <a:t>business liability insurance, property insurance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None/>
            </a:pPr>
            <a:r>
              <a:t/>
            </a:r>
            <a:endParaRPr sz="2000">
              <a:uFill>
                <a:noFill/>
              </a:uFill>
              <a:latin typeface="Arial"/>
              <a:ea typeface="Arial"/>
              <a:cs typeface="Arial"/>
              <a:sym typeface="Arial"/>
              <a:hlinkClick r:id="rId2"/>
            </a:endParaRPr>
          </a:p>
          <a:p>
            <a:pPr indent="0" lvl="0" marL="0" rtl="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None/>
            </a:pPr>
            <a:r>
              <a:rPr lang="de-CH" sz="1500" u="sng">
                <a:solidFill>
                  <a:srgbClr val="1A0DAB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Global Insurance Industry Insights - McKinsey</a:t>
            </a:r>
            <a:endParaRPr sz="1500" u="sng">
              <a:solidFill>
                <a:srgbClr val="1A0DAB"/>
              </a:solidFill>
              <a:latin typeface="Arial"/>
              <a:ea typeface="Arial"/>
              <a:cs typeface="Arial"/>
              <a:sym typeface="Arial"/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None/>
            </a:pPr>
            <a:r>
              <a:rPr lang="de-CH" sz="1050">
                <a:solidFill>
                  <a:srgbClr val="202124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https://www.mckinsey.com</a:t>
            </a:r>
            <a:r>
              <a:rPr lang="de-CH" sz="1050">
                <a:solidFill>
                  <a:srgbClr val="5F6368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› mckinsey › industries</a:t>
            </a:r>
            <a:endParaRPr sz="1050">
              <a:solidFill>
                <a:srgbClr val="5F6368"/>
              </a:solidFill>
              <a:uFill>
                <a:noFill/>
              </a:uFill>
              <a:latin typeface="Arial"/>
              <a:ea typeface="Arial"/>
              <a:cs typeface="Arial"/>
              <a:sym typeface="Arial"/>
              <a:hlinkClick r:id="rId7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d551138b07_0_23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ad060def5_0_9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ad060def5_0_9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7ad060def5_0_9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ad060def5_0_700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ad060def5_0_700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7ad060def5_0_700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ad060def5_1_154:notes"/>
          <p:cNvSpPr/>
          <p:nvPr>
            <p:ph idx="2" type="sldImg"/>
          </p:nvPr>
        </p:nvSpPr>
        <p:spPr>
          <a:xfrm>
            <a:off x="757238" y="777875"/>
            <a:ext cx="55119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ad060def5_1_154:notes"/>
          <p:cNvSpPr txBox="1"/>
          <p:nvPr>
            <p:ph idx="1" type="body"/>
          </p:nvPr>
        </p:nvSpPr>
        <p:spPr>
          <a:xfrm>
            <a:off x="946150" y="4826000"/>
            <a:ext cx="5132400" cy="4518000"/>
          </a:xfrm>
          <a:prstGeom prst="rect">
            <a:avLst/>
          </a:prstGeom>
        </p:spPr>
        <p:txBody>
          <a:bodyPr anchorCtr="0" anchor="t" bIns="48300" lIns="96600" spcFirstLastPara="1" rIns="96600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7ad060def5_1_154:notes"/>
          <p:cNvSpPr txBox="1"/>
          <p:nvPr>
            <p:ph idx="12" type="sldNum"/>
          </p:nvPr>
        </p:nvSpPr>
        <p:spPr>
          <a:xfrm>
            <a:off x="3946525" y="9577388"/>
            <a:ext cx="2998800" cy="544500"/>
          </a:xfrm>
          <a:prstGeom prst="rect">
            <a:avLst/>
          </a:prstGeom>
        </p:spPr>
        <p:txBody>
          <a:bodyPr anchorCtr="0" anchor="b" bIns="48300" lIns="96600" spcFirstLastPara="1" rIns="96600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">
  <p:cSld name="Titelfoli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742950" y="2130425"/>
            <a:ext cx="84201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1485900" y="3886200"/>
            <a:ext cx="69342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28571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820"/>
              <a:buNone/>
              <a:defRPr/>
            </a:lvl1pPr>
            <a:lvl2pPr lvl="1" algn="ctr">
              <a:lnSpc>
                <a:spcPct val="133333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5pPr>
            <a:lvl6pPr lvl="5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6pPr>
            <a:lvl7pPr lvl="6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7pPr>
            <a:lvl8pPr lvl="7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8pPr>
            <a:lvl9pPr lvl="8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2889250" y="6477000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ld mit Beschriftung" type="picTx">
  <p:cSld name="PICTURE_WITH_CAPTIO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type="title"/>
          </p:nvPr>
        </p:nvSpPr>
        <p:spPr>
          <a:xfrm>
            <a:off x="1941513" y="4800600"/>
            <a:ext cx="59436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1"/>
          <p:cNvSpPr/>
          <p:nvPr>
            <p:ph idx="2" type="pic"/>
          </p:nvPr>
        </p:nvSpPr>
        <p:spPr>
          <a:xfrm>
            <a:off x="1941513" y="612775"/>
            <a:ext cx="59436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125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80"/>
              <a:buFont typeface="Noto Sans Symbols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4285"/>
              </a:lnSpc>
              <a:spcBef>
                <a:spcPts val="1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8333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1941513" y="5367338"/>
            <a:ext cx="59436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257142"/>
              </a:lnSpc>
              <a:spcBef>
                <a:spcPts val="140"/>
              </a:spcBef>
              <a:spcAft>
                <a:spcPts val="0"/>
              </a:spcAft>
              <a:buClr>
                <a:schemeClr val="dk1"/>
              </a:buClr>
              <a:buSzPts val="910"/>
              <a:buNone/>
              <a:defRPr sz="1400"/>
            </a:lvl1pPr>
            <a:lvl2pPr indent="-228600" lvl="1" marL="914400" algn="l">
              <a:lnSpc>
                <a:spcPct val="266666"/>
              </a:lnSpc>
              <a:spcBef>
                <a:spcPts val="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26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vertikaler Text" type="vertTx">
  <p:cSld name="VERTICAL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type="title"/>
          </p:nvPr>
        </p:nvSpPr>
        <p:spPr>
          <a:xfrm>
            <a:off x="374650" y="219075"/>
            <a:ext cx="9209088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1" type="body"/>
          </p:nvPr>
        </p:nvSpPr>
        <p:spPr>
          <a:xfrm rot="5400000">
            <a:off x="2400300" y="-800100"/>
            <a:ext cx="5181600" cy="9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2895" lvl="0" marL="45720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1170"/>
              <a:buChar char="❑"/>
              <a:defRPr/>
            </a:lvl1pPr>
            <a:lvl2pPr indent="-342900" lvl="1" marL="914400" algn="l">
              <a:lnSpc>
                <a:spcPct val="177777"/>
              </a:lnSpc>
              <a:spcBef>
                <a:spcPts val="9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44444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kaler Titel und Text" type="vertTitleAndTx">
  <p:cSld name="VERTICAL_TITLE_AND_VERTICAL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 rot="5400000">
            <a:off x="5357019" y="2156619"/>
            <a:ext cx="6181725" cy="2306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 rot="5400000">
            <a:off x="667544" y="-73819"/>
            <a:ext cx="6181725" cy="6767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2895" lvl="0" marL="45720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1170"/>
              <a:buChar char="❑"/>
              <a:defRPr/>
            </a:lvl1pPr>
            <a:lvl2pPr indent="-342900" lvl="1" marL="914400" algn="l">
              <a:lnSpc>
                <a:spcPct val="177777"/>
              </a:lnSpc>
              <a:spcBef>
                <a:spcPts val="9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44444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Inhalt">
  <p:cSld name="Titel und Inhal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374650" y="219075"/>
            <a:ext cx="9209088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381000" y="1219200"/>
            <a:ext cx="9220200" cy="51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2895" lvl="0" marL="45720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1170"/>
              <a:buChar char="❑"/>
              <a:defRPr/>
            </a:lvl1pPr>
            <a:lvl2pPr indent="-342900" lvl="1" marL="914400" algn="l">
              <a:lnSpc>
                <a:spcPct val="177777"/>
              </a:lnSpc>
              <a:spcBef>
                <a:spcPts val="9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44444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2889250" y="6477000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ctrTitle"/>
          </p:nvPr>
        </p:nvSpPr>
        <p:spPr>
          <a:xfrm>
            <a:off x="742950" y="2130425"/>
            <a:ext cx="84201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1485900" y="3886200"/>
            <a:ext cx="69342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28571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820"/>
              <a:buNone/>
              <a:defRPr/>
            </a:lvl1pPr>
            <a:lvl2pPr lvl="1" algn="ctr">
              <a:lnSpc>
                <a:spcPct val="133333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2pPr>
            <a:lvl3pPr lvl="2" algn="ctr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5pPr>
            <a:lvl6pPr lvl="5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6pPr>
            <a:lvl7pPr lvl="6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7pPr>
            <a:lvl8pPr lvl="7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8pPr>
            <a:lvl9pPr lvl="8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schnittsüberschrift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782638" y="4406900"/>
            <a:ext cx="84201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782638" y="2906713"/>
            <a:ext cx="84201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8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2000"/>
            </a:lvl1pPr>
            <a:lvl2pPr indent="-228600" lvl="1" marL="914400" algn="l">
              <a:lnSpc>
                <a:spcPct val="177777"/>
              </a:lnSpc>
              <a:spcBef>
                <a:spcPts val="9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625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wei Inhalte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74650" y="219075"/>
            <a:ext cx="9209088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381000" y="1219200"/>
            <a:ext cx="4533900" cy="51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4170" lvl="0" marL="457200" algn="l">
              <a:lnSpc>
                <a:spcPct val="128571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820"/>
              <a:buChar char="❑"/>
              <a:defRPr sz="2800"/>
            </a:lvl1pPr>
            <a:lvl2pPr indent="-381000" lvl="1" marL="914400" algn="l">
              <a:lnSpc>
                <a:spcPct val="133333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5067300" y="1219200"/>
            <a:ext cx="4533900" cy="51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4170" lvl="0" marL="457200" algn="l">
              <a:lnSpc>
                <a:spcPct val="128571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820"/>
              <a:buChar char="❑"/>
              <a:defRPr sz="2800"/>
            </a:lvl1pPr>
            <a:lvl2pPr indent="-381000" lvl="1" marL="914400" algn="l">
              <a:lnSpc>
                <a:spcPct val="133333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gleich" type="twoTxTwoObj">
  <p:cSld name="TWO_OBJECTS_WITH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495300" y="1535113"/>
            <a:ext cx="437673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560"/>
              <a:buNone/>
              <a:defRPr b="1" sz="2400"/>
            </a:lvl1pPr>
            <a:lvl2pPr indent="-228600" lvl="1" marL="914400" algn="l">
              <a:lnSpc>
                <a:spcPct val="16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44444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38" name="Google Shape;38;p7"/>
          <p:cNvSpPr txBox="1"/>
          <p:nvPr>
            <p:ph idx="2" type="body"/>
          </p:nvPr>
        </p:nvSpPr>
        <p:spPr>
          <a:xfrm>
            <a:off x="495300" y="2174875"/>
            <a:ext cx="437673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7660" lvl="0" marL="457200" algn="l">
              <a:lnSpc>
                <a:spcPct val="15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560"/>
              <a:buChar char="❑"/>
              <a:defRPr sz="2400"/>
            </a:lvl1pPr>
            <a:lvl2pPr indent="-355600" lvl="1" marL="914400" algn="l">
              <a:lnSpc>
                <a:spcPct val="16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44444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9pPr>
          </a:lstStyle>
          <a:p/>
        </p:txBody>
      </p:sp>
      <p:sp>
        <p:nvSpPr>
          <p:cNvPr id="39" name="Google Shape;39;p7"/>
          <p:cNvSpPr txBox="1"/>
          <p:nvPr>
            <p:ph idx="3" type="body"/>
          </p:nvPr>
        </p:nvSpPr>
        <p:spPr>
          <a:xfrm>
            <a:off x="5032375" y="1535113"/>
            <a:ext cx="437832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560"/>
              <a:buNone/>
              <a:defRPr b="1" sz="2400"/>
            </a:lvl1pPr>
            <a:lvl2pPr indent="-228600" lvl="1" marL="914400" algn="l">
              <a:lnSpc>
                <a:spcPct val="16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44444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0" name="Google Shape;40;p7"/>
          <p:cNvSpPr txBox="1"/>
          <p:nvPr>
            <p:ph idx="4" type="body"/>
          </p:nvPr>
        </p:nvSpPr>
        <p:spPr>
          <a:xfrm>
            <a:off x="5032375" y="2174875"/>
            <a:ext cx="437832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7660" lvl="0" marL="457200" algn="l">
              <a:lnSpc>
                <a:spcPct val="15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560"/>
              <a:buChar char="❑"/>
              <a:defRPr sz="2400"/>
            </a:lvl1pPr>
            <a:lvl2pPr indent="-355600" lvl="1" marL="914400" algn="l">
              <a:lnSpc>
                <a:spcPct val="16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44444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r Titel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74650" y="219075"/>
            <a:ext cx="9209088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er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halt mit Beschriftung" type="objTx">
  <p:cSld name="OBJECT_WITH_CAPTIO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title"/>
          </p:nvPr>
        </p:nvSpPr>
        <p:spPr>
          <a:xfrm>
            <a:off x="495300" y="273050"/>
            <a:ext cx="3259138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873500" y="273050"/>
            <a:ext cx="553720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0680" lvl="0" marL="457200" algn="l">
              <a:lnSpc>
                <a:spcPct val="1125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80"/>
              <a:buChar char="❑"/>
              <a:defRPr sz="3200"/>
            </a:lvl1pPr>
            <a:lvl2pPr indent="-406400" lvl="1" marL="914400" algn="l">
              <a:lnSpc>
                <a:spcPct val="114285"/>
              </a:lnSpc>
              <a:spcBef>
                <a:spcPts val="1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8333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9pPr>
          </a:lstStyle>
          <a:p/>
        </p:txBody>
      </p:sp>
      <p:sp>
        <p:nvSpPr>
          <p:cNvPr id="47" name="Google Shape;47;p10"/>
          <p:cNvSpPr txBox="1"/>
          <p:nvPr>
            <p:ph idx="2" type="body"/>
          </p:nvPr>
        </p:nvSpPr>
        <p:spPr>
          <a:xfrm>
            <a:off x="495300" y="1435100"/>
            <a:ext cx="3259138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257142"/>
              </a:lnSpc>
              <a:spcBef>
                <a:spcPts val="140"/>
              </a:spcBef>
              <a:spcAft>
                <a:spcPts val="0"/>
              </a:spcAft>
              <a:buClr>
                <a:schemeClr val="dk1"/>
              </a:buClr>
              <a:buSzPts val="910"/>
              <a:buNone/>
              <a:defRPr sz="1400"/>
            </a:lvl1pPr>
            <a:lvl2pPr indent="-228600" lvl="1" marL="914400" algn="l">
              <a:lnSpc>
                <a:spcPct val="266666"/>
              </a:lnSpc>
              <a:spcBef>
                <a:spcPts val="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26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74650" y="219075"/>
            <a:ext cx="9209088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81000" y="1219200"/>
            <a:ext cx="9220200" cy="51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4170" lvl="0" marL="457200" marR="0" rtl="0" algn="l">
              <a:lnSpc>
                <a:spcPct val="128571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820"/>
              <a:buFont typeface="Noto Sans Symbols"/>
              <a:buChar char="❑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33333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/>
          <p:nvPr/>
        </p:nvSpPr>
        <p:spPr>
          <a:xfrm>
            <a:off x="381000" y="1066800"/>
            <a:ext cx="9220200" cy="76200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CDCDCD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" name="Google Shape;13;p1"/>
          <p:cNvCxnSpPr/>
          <p:nvPr/>
        </p:nvCxnSpPr>
        <p:spPr>
          <a:xfrm>
            <a:off x="-6350" y="6477000"/>
            <a:ext cx="9912350" cy="0"/>
          </a:xfrm>
          <a:prstGeom prst="straightConnector1">
            <a:avLst/>
          </a:prstGeom>
          <a:noFill/>
          <a:ln cap="flat" cmpd="sng" w="12700">
            <a:solidFill>
              <a:srgbClr val="DADAD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" name="Google Shape;14;p1"/>
          <p:cNvSpPr txBox="1"/>
          <p:nvPr/>
        </p:nvSpPr>
        <p:spPr>
          <a:xfrm>
            <a:off x="292100" y="6538913"/>
            <a:ext cx="1646238" cy="26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de-CH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CSG@IfI ©2019 </a:t>
            </a:r>
            <a:endParaRPr b="0" i="1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"/>
          <p:cNvSpPr txBox="1"/>
          <p:nvPr>
            <p:ph idx="12" type="sldNum"/>
          </p:nvPr>
        </p:nvSpPr>
        <p:spPr>
          <a:xfrm>
            <a:off x="2889250" y="6477000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sp>
        <p:nvSpPr>
          <p:cNvPr id="16" name="Google Shape;16;p1"/>
          <p:cNvSpPr/>
          <p:nvPr/>
        </p:nvSpPr>
        <p:spPr>
          <a:xfrm>
            <a:off x="966000" y="6553200"/>
            <a:ext cx="845100" cy="249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1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2.xml"/><Relationship Id="rId4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9" Type="http://schemas.openxmlformats.org/officeDocument/2006/relationships/image" Target="../media/image16.png"/><Relationship Id="rId5" Type="http://schemas.openxmlformats.org/officeDocument/2006/relationships/image" Target="../media/image20.png"/><Relationship Id="rId6" Type="http://schemas.openxmlformats.org/officeDocument/2006/relationships/image" Target="../media/image19.png"/><Relationship Id="rId7" Type="http://schemas.openxmlformats.org/officeDocument/2006/relationships/image" Target="../media/image17.png"/><Relationship Id="rId8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150471" y="365125"/>
            <a:ext cx="9482400" cy="514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70"/>
              <a:buFont typeface="Noto Sans Symbols"/>
              <a:buNone/>
            </a:pPr>
            <a:r>
              <a:rPr b="1" i="1" lang="de-CH" sz="1800">
                <a:solidFill>
                  <a:schemeClr val="dk1"/>
                </a:solidFill>
              </a:rPr>
              <a:t>Master Project - Mid-term Presentation</a:t>
            </a:r>
            <a:endParaRPr/>
          </a:p>
        </p:txBody>
      </p:sp>
      <p:pic>
        <p:nvPicPr>
          <p:cNvPr descr="uzh_logo_e.pdf"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7338" y="5373688"/>
            <a:ext cx="2728911" cy="860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type="ctrTitle"/>
          </p:nvPr>
        </p:nvSpPr>
        <p:spPr>
          <a:xfrm>
            <a:off x="396510" y="1367913"/>
            <a:ext cx="9236400" cy="147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Cyber Insurance Framework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29550" y="5272088"/>
            <a:ext cx="1177925" cy="966787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1485900" y="3006500"/>
            <a:ext cx="69342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b="1" lang="de-CH" sz="2000"/>
              <a:t>Viktor Matejka</a:t>
            </a:r>
            <a:r>
              <a:rPr b="1" lang="de-CH" sz="2000"/>
              <a:t>, Juan Huacan, Muriel Franco</a:t>
            </a:r>
            <a:endParaRPr b="1" i="1" sz="2000"/>
          </a:p>
          <a:p>
            <a:pPr indent="0" lvl="0" marL="0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t/>
            </a:r>
            <a:endParaRPr i="1" sz="2000"/>
          </a:p>
          <a:p>
            <a:pPr indent="0" lvl="0" marL="0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i="1" lang="de-CH" sz="2000"/>
              <a:t>Communication Systems Group CSG</a:t>
            </a:r>
            <a:br>
              <a:rPr i="1" lang="de-CH" sz="2000"/>
            </a:br>
            <a:r>
              <a:rPr i="1" lang="de-CH" sz="2000"/>
              <a:t>Department of Informatics IfI</a:t>
            </a:r>
            <a:br>
              <a:rPr i="1" lang="de-CH" sz="2000"/>
            </a:br>
            <a:r>
              <a:rPr i="1" lang="de-CH" sz="2000"/>
              <a:t>University of Zürich UZH</a:t>
            </a:r>
            <a:endParaRPr i="1" sz="2000"/>
          </a:p>
          <a:p>
            <a:pPr indent="0" lvl="0" marL="0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t/>
            </a:r>
            <a:endParaRPr i="1" sz="2000"/>
          </a:p>
          <a:p>
            <a:pPr indent="0" lvl="0" marL="0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i="1" lang="de-CH" sz="2000"/>
              <a:t>07/05/2021</a:t>
            </a:r>
            <a:endParaRPr i="1" sz="2000"/>
          </a:p>
          <a:p>
            <a:pPr indent="0" lvl="0" marL="0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Master Project Goals</a:t>
            </a:r>
            <a:endParaRPr/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381000" y="1219200"/>
            <a:ext cx="9220200" cy="5181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18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Propose an actionable cyber insurance framework (roadmap) for insurance companies during the definition of a cyber insurance product:</a:t>
            </a:r>
            <a:endParaRPr b="1" sz="2000"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de-CH" sz="2000"/>
              <a:t>Define requirements, steps, metrics, and actors</a:t>
            </a:r>
            <a:endParaRPr sz="2000"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de-CH" sz="2000"/>
              <a:t>Include attributes, information required, and the process flow</a:t>
            </a:r>
            <a:endParaRPr sz="2000"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de-CH" sz="2000"/>
              <a:t>Provide a review of actuarial models and approaches to calculate a fair premium for a given contract</a:t>
            </a:r>
            <a:endParaRPr b="1" sz="2000"/>
          </a:p>
        </p:txBody>
      </p:sp>
      <p:sp>
        <p:nvSpPr>
          <p:cNvPr id="140" name="Google Shape;140;p23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48450" y="3086100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RELATED WORK</a:t>
            </a:r>
            <a:endParaRPr/>
          </a:p>
        </p:txBody>
      </p:sp>
      <p:sp>
        <p:nvSpPr>
          <p:cNvPr id="147" name="Google Shape;147;p24"/>
          <p:cNvSpPr txBox="1"/>
          <p:nvPr>
            <p:ph idx="4294967295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Related work (selection)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81000" y="1219200"/>
            <a:ext cx="9220200" cy="1086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18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136 papers considered in total, 34 reviewed in detail, 9 key works selected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Notable (most cited): </a:t>
            </a:r>
            <a:r>
              <a:rPr b="1" lang="de-CH" sz="2000"/>
              <a:t>Böhme &amp; Schwartz (2010)</a:t>
            </a:r>
            <a:r>
              <a:rPr lang="de-CH" sz="2000"/>
              <a:t>,</a:t>
            </a:r>
            <a:r>
              <a:rPr lang="de-CH" sz="2000"/>
              <a:t> first unifying framework</a:t>
            </a:r>
            <a:endParaRPr/>
          </a:p>
        </p:txBody>
      </p:sp>
      <p:sp>
        <p:nvSpPr>
          <p:cNvPr id="155" name="Google Shape;155;p25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graphicFrame>
        <p:nvGraphicFramePr>
          <p:cNvPr id="156" name="Google Shape;156;p25"/>
          <p:cNvGraphicFramePr/>
          <p:nvPr/>
        </p:nvGraphicFramePr>
        <p:xfrm>
          <a:off x="804175" y="2466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{21C4DE0D-D9E1-464D-BCA4-D0EC873552FD}</a:tableStyleId>
              </a:tblPr>
              <a:tblGrid>
                <a:gridCol w="2154625"/>
                <a:gridCol w="1143000"/>
                <a:gridCol w="1190625"/>
                <a:gridCol w="1076325"/>
                <a:gridCol w="942975"/>
                <a:gridCol w="981075"/>
                <a:gridCol w="971550"/>
              </a:tblGrid>
              <a:tr h="514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CH" sz="10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Paper</a:t>
                      </a:r>
                      <a:endParaRPr b="1" sz="10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ctr">
                    <a:solidFill>
                      <a:srgbClr val="1E33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CH" sz="10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Market / risk model</a:t>
                      </a:r>
                      <a:endParaRPr b="1" sz="10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ctr">
                    <a:solidFill>
                      <a:srgbClr val="1E33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CH" sz="10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Economic Aspects / Challenges</a:t>
                      </a:r>
                      <a:endParaRPr b="1" sz="10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ctr">
                    <a:solidFill>
                      <a:srgbClr val="1E33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CH" sz="10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Premium Calculation and Differentiation</a:t>
                      </a:r>
                      <a:endParaRPr b="1" sz="10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ctr">
                    <a:solidFill>
                      <a:srgbClr val="1E33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CH" sz="10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Reinsurance Aspects</a:t>
                      </a:r>
                      <a:endParaRPr b="1" sz="10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ctr">
                    <a:solidFill>
                      <a:srgbClr val="1E33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CH" sz="10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Organisational perspective</a:t>
                      </a:r>
                      <a:endParaRPr b="1" sz="10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ctr">
                    <a:solidFill>
                      <a:srgbClr val="1E33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CH" sz="10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Process perspective</a:t>
                      </a:r>
                      <a:endParaRPr b="1" sz="10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ctr">
                    <a:solidFill>
                      <a:srgbClr val="1E33A8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Gordon et al. (2003)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Partially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Partially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Partially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Bandyopadhyay &amp; Mookerjee (2019)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Partially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Eling &amp; Wirfs (2016)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Wang (2019)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Partially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Partially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Böhme &amp; Schwartz (2010)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 (limited)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Böhme &amp; Riek (2019)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 (limited)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Bandyopadhyay &amp; Shidore (2011)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Rodrigues et al. (2019)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Kshetri (2020)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 (institutional)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Partially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Partially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>
                    <a:solidFill>
                      <a:srgbClr val="D9D9D9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This </a:t>
                      </a: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Master Project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525" marB="91425" marR="9525" marL="9525" anchor="b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348450" y="3086100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METHODOLOGY</a:t>
            </a:r>
            <a:endParaRPr/>
          </a:p>
        </p:txBody>
      </p:sp>
      <p:sp>
        <p:nvSpPr>
          <p:cNvPr id="163" name="Google Shape;163;p26"/>
          <p:cNvSpPr txBox="1"/>
          <p:nvPr>
            <p:ph idx="4294967295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Methodology</a:t>
            </a:r>
            <a:endParaRPr/>
          </a:p>
        </p:txBody>
      </p:sp>
      <p:grpSp>
        <p:nvGrpSpPr>
          <p:cNvPr id="170" name="Google Shape;170;p27"/>
          <p:cNvGrpSpPr/>
          <p:nvPr/>
        </p:nvGrpSpPr>
        <p:grpSpPr>
          <a:xfrm>
            <a:off x="6177689" y="1752484"/>
            <a:ext cx="3581065" cy="3773188"/>
            <a:chOff x="5632317" y="1189775"/>
            <a:chExt cx="3305700" cy="3483050"/>
          </a:xfrm>
        </p:grpSpPr>
        <p:sp>
          <p:nvSpPr>
            <p:cNvPr id="171" name="Google Shape;171;p27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CH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Process and</a:t>
              </a:r>
              <a:endParaRPr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CH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concept mapping</a:t>
              </a:r>
              <a:endParaRPr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2" name="Google Shape;172;p27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CH">
                  <a:latin typeface="Roboto"/>
                  <a:ea typeface="Roboto"/>
                  <a:cs typeface="Roboto"/>
                  <a:sym typeface="Roboto"/>
                </a:rPr>
                <a:t>Identification of different processes along the cyber-insurance model was also a crucial step to refine our proposed framework.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CH">
                  <a:latin typeface="Roboto"/>
                  <a:ea typeface="Roboto"/>
                  <a:cs typeface="Roboto"/>
                  <a:sym typeface="Roboto"/>
                </a:rPr>
                <a:t>The processes were categorized in different level of granularities and this helped us to organized the framework in 3 different pillars.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3" name="Google Shape;173;p27"/>
          <p:cNvGrpSpPr/>
          <p:nvPr/>
        </p:nvGrpSpPr>
        <p:grpSpPr>
          <a:xfrm>
            <a:off x="76200" y="1752716"/>
            <a:ext cx="3842357" cy="3772956"/>
            <a:chOff x="0" y="1189989"/>
            <a:chExt cx="3546900" cy="3482836"/>
          </a:xfrm>
        </p:grpSpPr>
        <p:sp>
          <p:nvSpPr>
            <p:cNvPr id="174" name="Google Shape;174;p27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1C4587"/>
            </a:solidFill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CH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Literature Research</a:t>
              </a:r>
              <a:endParaRPr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" name="Google Shape;175;p27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CH">
                  <a:latin typeface="Roboto"/>
                  <a:ea typeface="Roboto"/>
                  <a:cs typeface="Roboto"/>
                  <a:sym typeface="Roboto"/>
                </a:rPr>
                <a:t>An exhaustive research was conducted. </a:t>
              </a:r>
              <a:r>
                <a:rPr lang="de-CH">
                  <a:latin typeface="Roboto"/>
                  <a:ea typeface="Roboto"/>
                  <a:cs typeface="Roboto"/>
                  <a:sym typeface="Roboto"/>
                </a:rPr>
                <a:t>This first task was conducted following 3 sub-tasks: search, paper selection and analysis.</a:t>
              </a:r>
              <a:r>
                <a:rPr lang="de-CH">
                  <a:latin typeface="Roboto"/>
                  <a:ea typeface="Roboto"/>
                  <a:cs typeface="Roboto"/>
                  <a:sym typeface="Roboto"/>
                </a:rPr>
                <a:t>.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CH">
                  <a:latin typeface="Roboto"/>
                  <a:ea typeface="Roboto"/>
                  <a:cs typeface="Roboto"/>
                  <a:sym typeface="Roboto"/>
                </a:rPr>
                <a:t>Different search methods were applied in this </a:t>
              </a:r>
              <a:r>
                <a:rPr lang="de-CH">
                  <a:latin typeface="Roboto"/>
                  <a:ea typeface="Roboto"/>
                  <a:cs typeface="Roboto"/>
                  <a:sym typeface="Roboto"/>
                </a:rPr>
                <a:t>step</a:t>
              </a:r>
              <a:r>
                <a:rPr lang="de-CH">
                  <a:latin typeface="Roboto"/>
                  <a:ea typeface="Roboto"/>
                  <a:cs typeface="Roboto"/>
                  <a:sym typeface="Roboto"/>
                </a:rPr>
                <a:t> such as “key words”, “related references”, etc.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6" name="Google Shape;176;p27"/>
          <p:cNvGrpSpPr/>
          <p:nvPr/>
        </p:nvGrpSpPr>
        <p:grpSpPr>
          <a:xfrm>
            <a:off x="3265656" y="1752484"/>
            <a:ext cx="3581065" cy="3773188"/>
            <a:chOff x="2944204" y="1189775"/>
            <a:chExt cx="3305700" cy="3483050"/>
          </a:xfrm>
        </p:grpSpPr>
        <p:sp>
          <p:nvSpPr>
            <p:cNvPr id="177" name="Google Shape;177;p27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1155CC"/>
            </a:solidFill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CH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ER Model - Stakeholders</a:t>
              </a:r>
              <a:endParaRPr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8" name="Google Shape;178;p27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CH">
                  <a:latin typeface="Roboto"/>
                  <a:ea typeface="Roboto"/>
                  <a:cs typeface="Roboto"/>
                  <a:sym typeface="Roboto"/>
                </a:rPr>
                <a:t>The Entity-Relationship model shows us the interaction between the stakeholders along the whole cyber-insurance process. 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CH">
                  <a:latin typeface="Roboto"/>
                  <a:ea typeface="Roboto"/>
                  <a:cs typeface="Roboto"/>
                  <a:sym typeface="Roboto"/>
                </a:rPr>
                <a:t>The ER model helped us to draft a first picture of the framework.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9" name="Google Shape;179;p27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Methodology - Literature Research</a:t>
            </a:r>
            <a:endParaRPr/>
          </a:p>
        </p:txBody>
      </p:sp>
      <p:grpSp>
        <p:nvGrpSpPr>
          <p:cNvPr id="186" name="Google Shape;186;p28"/>
          <p:cNvGrpSpPr/>
          <p:nvPr/>
        </p:nvGrpSpPr>
        <p:grpSpPr>
          <a:xfrm>
            <a:off x="6540992" y="3649740"/>
            <a:ext cx="2675384" cy="1499829"/>
            <a:chOff x="6038025" y="2598925"/>
            <a:chExt cx="2469661" cy="1384500"/>
          </a:xfrm>
        </p:grpSpPr>
        <p:cxnSp>
          <p:nvCxnSpPr>
            <p:cNvPr id="187" name="Google Shape;187;p28"/>
            <p:cNvCxnSpPr/>
            <p:nvPr/>
          </p:nvCxnSpPr>
          <p:spPr>
            <a:xfrm>
              <a:off x="6038025" y="3312550"/>
              <a:ext cx="5820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8" name="Google Shape;188;p28"/>
            <p:cNvSpPr txBox="1"/>
            <p:nvPr/>
          </p:nvSpPr>
          <p:spPr>
            <a:xfrm>
              <a:off x="6640486" y="2598925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-CH">
                  <a:latin typeface="Roboto"/>
                  <a:ea typeface="Roboto"/>
                  <a:cs typeface="Roboto"/>
                  <a:sym typeface="Roboto"/>
                </a:rPr>
                <a:t>Search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700"/>
                </a:spcAft>
                <a:buNone/>
              </a:pPr>
              <a:r>
                <a:rPr lang="de-CH" sz="1000">
                  <a:latin typeface="Roboto"/>
                  <a:ea typeface="Roboto"/>
                  <a:cs typeface="Roboto"/>
                  <a:sym typeface="Roboto"/>
                </a:rPr>
                <a:t>Over 136 papers were found following different searching techniques. They are considered our source of information through all the present project.</a:t>
              </a:r>
              <a:endParaRPr b="1"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6424027" y="3212150"/>
              <a:ext cx="198600" cy="198300"/>
            </a:xfrm>
            <a:prstGeom prst="ellips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8"/>
            <p:cNvSpPr txBox="1"/>
            <p:nvPr/>
          </p:nvSpPr>
          <p:spPr>
            <a:xfrm>
              <a:off x="6399017" y="315610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700"/>
                </a:spcAft>
                <a:buNone/>
              </a:pPr>
              <a:r>
                <a:rPr lang="de-CH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1" name="Google Shape;191;p28"/>
          <p:cNvGrpSpPr/>
          <p:nvPr/>
        </p:nvGrpSpPr>
        <p:grpSpPr>
          <a:xfrm>
            <a:off x="689326" y="2812910"/>
            <a:ext cx="3244190" cy="1499829"/>
            <a:chOff x="636321" y="1844098"/>
            <a:chExt cx="2994729" cy="1384500"/>
          </a:xfrm>
        </p:grpSpPr>
        <p:sp>
          <p:nvSpPr>
            <p:cNvPr id="192" name="Google Shape;192;p28"/>
            <p:cNvSpPr txBox="1"/>
            <p:nvPr/>
          </p:nvSpPr>
          <p:spPr>
            <a:xfrm>
              <a:off x="636321" y="1844098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-CH">
                  <a:latin typeface="Roboto"/>
                  <a:ea typeface="Roboto"/>
                  <a:cs typeface="Roboto"/>
                  <a:sym typeface="Roboto"/>
                </a:rPr>
                <a:t>Paper selection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700"/>
                </a:spcAft>
                <a:buNone/>
              </a:pPr>
              <a:r>
                <a:rPr lang="de-CH" sz="1000">
                  <a:latin typeface="Roboto"/>
                  <a:ea typeface="Roboto"/>
                  <a:cs typeface="Roboto"/>
                  <a:sym typeface="Roboto"/>
                </a:rPr>
                <a:t>According to our project’s interests, approx. 34 papers were selected as part of our related work.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93" name="Google Shape;193;p28"/>
            <p:cNvCxnSpPr/>
            <p:nvPr/>
          </p:nvCxnSpPr>
          <p:spPr>
            <a:xfrm rot="10800000">
              <a:off x="2587350" y="2536350"/>
              <a:ext cx="10437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94" name="Google Shape;194;p28"/>
            <p:cNvSpPr/>
            <p:nvPr/>
          </p:nvSpPr>
          <p:spPr>
            <a:xfrm>
              <a:off x="2523501" y="2431050"/>
              <a:ext cx="198600" cy="198300"/>
            </a:xfrm>
            <a:prstGeom prst="ellipse">
              <a:avLst/>
            </a:prstGeom>
            <a:solidFill>
              <a:srgbClr val="761E86"/>
            </a:solidFill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8"/>
            <p:cNvSpPr txBox="1"/>
            <p:nvPr/>
          </p:nvSpPr>
          <p:spPr>
            <a:xfrm>
              <a:off x="2498491" y="237375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700"/>
                </a:spcAft>
                <a:buNone/>
              </a:pPr>
              <a:r>
                <a:rPr lang="de-CH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6" name="Google Shape;196;p28"/>
          <p:cNvGrpSpPr/>
          <p:nvPr/>
        </p:nvGrpSpPr>
        <p:grpSpPr>
          <a:xfrm>
            <a:off x="5316945" y="1836660"/>
            <a:ext cx="3899432" cy="1499829"/>
            <a:chOff x="4908100" y="889950"/>
            <a:chExt cx="3599586" cy="1384500"/>
          </a:xfrm>
        </p:grpSpPr>
        <p:cxnSp>
          <p:nvCxnSpPr>
            <p:cNvPr id="197" name="Google Shape;197;p28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98" name="Google Shape;198;p28"/>
            <p:cNvSpPr txBox="1"/>
            <p:nvPr/>
          </p:nvSpPr>
          <p:spPr>
            <a:xfrm>
              <a:off x="6640486" y="889950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-CH">
                  <a:latin typeface="Roboto"/>
                  <a:ea typeface="Roboto"/>
                  <a:cs typeface="Roboto"/>
                  <a:sym typeface="Roboto"/>
                </a:rPr>
                <a:t>Analysis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3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700"/>
                </a:spcAft>
                <a:buNone/>
              </a:pPr>
              <a:r>
                <a:rPr lang="de-CH" sz="1000">
                  <a:latin typeface="Roboto"/>
                  <a:ea typeface="Roboto"/>
                  <a:cs typeface="Roboto"/>
                  <a:sym typeface="Roboto"/>
                </a:rPr>
                <a:t>The selected papers were studied to extract all the information about the current frameworks that exist already in the market. Our proposed framework was created from this source of information.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8"/>
            <p:cNvSpPr txBox="1"/>
            <p:nvPr/>
          </p:nvSpPr>
          <p:spPr>
            <a:xfrm>
              <a:off x="6402820" y="1436790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700"/>
                </a:spcAft>
                <a:buNone/>
              </a:pPr>
              <a:r>
                <a:rPr lang="de-CH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1" name="Google Shape;201;p28"/>
          <p:cNvGrpSpPr/>
          <p:nvPr/>
        </p:nvGrpSpPr>
        <p:grpSpPr>
          <a:xfrm>
            <a:off x="6540992" y="4253337"/>
            <a:ext cx="659179" cy="338965"/>
            <a:chOff x="6038025" y="3156109"/>
            <a:chExt cx="608492" cy="312900"/>
          </a:xfrm>
        </p:grpSpPr>
        <p:cxnSp>
          <p:nvCxnSpPr>
            <p:cNvPr id="202" name="Google Shape;202;p28"/>
            <p:cNvCxnSpPr/>
            <p:nvPr/>
          </p:nvCxnSpPr>
          <p:spPr>
            <a:xfrm>
              <a:off x="6038025" y="3312550"/>
              <a:ext cx="5820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03" name="Google Shape;203;p28"/>
            <p:cNvSpPr/>
            <p:nvPr/>
          </p:nvSpPr>
          <p:spPr>
            <a:xfrm>
              <a:off x="6424027" y="3212150"/>
              <a:ext cx="198600" cy="198300"/>
            </a:xfrm>
            <a:prstGeom prst="ellipse">
              <a:avLst/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8"/>
            <p:cNvSpPr txBox="1"/>
            <p:nvPr/>
          </p:nvSpPr>
          <p:spPr>
            <a:xfrm>
              <a:off x="6399017" y="315610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700"/>
                </a:spcAft>
                <a:buNone/>
              </a:pPr>
              <a:r>
                <a:rPr lang="de-CH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5" name="Google Shape;205;p28"/>
          <p:cNvGrpSpPr/>
          <p:nvPr/>
        </p:nvGrpSpPr>
        <p:grpSpPr>
          <a:xfrm>
            <a:off x="2706615" y="3386691"/>
            <a:ext cx="1226901" cy="338965"/>
            <a:chOff x="2498491" y="2373759"/>
            <a:chExt cx="1132559" cy="312900"/>
          </a:xfrm>
        </p:grpSpPr>
        <p:cxnSp>
          <p:nvCxnSpPr>
            <p:cNvPr id="206" name="Google Shape;206;p28"/>
            <p:cNvCxnSpPr/>
            <p:nvPr/>
          </p:nvCxnSpPr>
          <p:spPr>
            <a:xfrm rot="10800000">
              <a:off x="2587350" y="2536350"/>
              <a:ext cx="10437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07" name="Google Shape;207;p28"/>
            <p:cNvSpPr/>
            <p:nvPr/>
          </p:nvSpPr>
          <p:spPr>
            <a:xfrm>
              <a:off x="2523501" y="2431050"/>
              <a:ext cx="198600" cy="198300"/>
            </a:xfrm>
            <a:prstGeom prst="ellipse">
              <a:avLst/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8"/>
            <p:cNvSpPr txBox="1"/>
            <p:nvPr/>
          </p:nvSpPr>
          <p:spPr>
            <a:xfrm>
              <a:off x="2498491" y="237375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700"/>
                </a:spcAft>
                <a:buNone/>
              </a:pPr>
              <a:r>
                <a:rPr lang="de-CH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9" name="Google Shape;209;p28"/>
          <p:cNvGrpSpPr/>
          <p:nvPr/>
        </p:nvGrpSpPr>
        <p:grpSpPr>
          <a:xfrm>
            <a:off x="5316945" y="2429052"/>
            <a:ext cx="1887347" cy="338965"/>
            <a:chOff x="4908100" y="1436790"/>
            <a:chExt cx="1742220" cy="312900"/>
          </a:xfrm>
        </p:grpSpPr>
        <p:cxnSp>
          <p:nvCxnSpPr>
            <p:cNvPr id="210" name="Google Shape;210;p28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11" name="Google Shape;211;p28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8"/>
            <p:cNvSpPr txBox="1"/>
            <p:nvPr/>
          </p:nvSpPr>
          <p:spPr>
            <a:xfrm>
              <a:off x="6402820" y="1436790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700"/>
                </a:spcAft>
                <a:buNone/>
              </a:pPr>
              <a:r>
                <a:rPr lang="de-CH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8"/>
          <p:cNvGrpSpPr/>
          <p:nvPr/>
        </p:nvGrpSpPr>
        <p:grpSpPr>
          <a:xfrm>
            <a:off x="3049044" y="2062207"/>
            <a:ext cx="3807595" cy="3522895"/>
            <a:chOff x="2991269" y="1153325"/>
            <a:chExt cx="3514811" cy="3252003"/>
          </a:xfrm>
        </p:grpSpPr>
        <p:sp>
          <p:nvSpPr>
            <p:cNvPr id="214" name="Google Shape;214;p28"/>
            <p:cNvSpPr/>
            <p:nvPr/>
          </p:nvSpPr>
          <p:spPr>
            <a:xfrm>
              <a:off x="3477586" y="2585458"/>
              <a:ext cx="2541910" cy="950456"/>
            </a:xfrm>
            <a:custGeom>
              <a:rect b="b" l="l" r="r" t="t"/>
              <a:pathLst>
                <a:path extrusionOk="0" h="43529" w="126826">
                  <a:moveTo>
                    <a:pt x="0" y="20002"/>
                  </a:moveTo>
                  <a:lnTo>
                    <a:pt x="63389" y="43529"/>
                  </a:lnTo>
                  <a:lnTo>
                    <a:pt x="126826" y="19907"/>
                  </a:lnTo>
                  <a:lnTo>
                    <a:pt x="6358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15" name="Google Shape;215;p28"/>
            <p:cNvSpPr/>
            <p:nvPr/>
          </p:nvSpPr>
          <p:spPr>
            <a:xfrm>
              <a:off x="2991269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0944A1"/>
            </a:solidFill>
            <a:ln>
              <a:noFill/>
            </a:ln>
          </p:spPr>
        </p:sp>
        <p:sp>
          <p:nvSpPr>
            <p:cNvPr id="216" name="Google Shape;216;p28"/>
            <p:cNvSpPr/>
            <p:nvPr/>
          </p:nvSpPr>
          <p:spPr>
            <a:xfrm flipH="1">
              <a:off x="4747852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307BF3"/>
            </a:solidFill>
            <a:ln>
              <a:noFill/>
            </a:ln>
          </p:spPr>
        </p:sp>
        <p:sp>
          <p:nvSpPr>
            <p:cNvPr id="217" name="Google Shape;217;p28"/>
            <p:cNvSpPr/>
            <p:nvPr/>
          </p:nvSpPr>
          <p:spPr>
            <a:xfrm>
              <a:off x="3969199" y="2001324"/>
              <a:ext cx="1565850" cy="585863"/>
            </a:xfrm>
            <a:custGeom>
              <a:rect b="b" l="l" r="r" t="t"/>
              <a:pathLst>
                <a:path extrusionOk="0" h="8150" w="24053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218" name="Google Shape;218;p28"/>
            <p:cNvSpPr/>
            <p:nvPr/>
          </p:nvSpPr>
          <p:spPr>
            <a:xfrm>
              <a:off x="356325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0944A1"/>
            </a:solidFill>
            <a:ln>
              <a:noFill/>
            </a:ln>
          </p:spPr>
        </p:sp>
        <p:sp>
          <p:nvSpPr>
            <p:cNvPr id="219" name="Google Shape;219;p28"/>
            <p:cNvSpPr/>
            <p:nvPr/>
          </p:nvSpPr>
          <p:spPr>
            <a:xfrm flipH="1">
              <a:off x="474936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0D5DDF"/>
            </a:solidFill>
            <a:ln>
              <a:noFill/>
            </a:ln>
          </p:spPr>
        </p:sp>
        <p:sp>
          <p:nvSpPr>
            <p:cNvPr id="220" name="Google Shape;220;p28"/>
            <p:cNvSpPr/>
            <p:nvPr/>
          </p:nvSpPr>
          <p:spPr>
            <a:xfrm>
              <a:off x="4059061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0944A1"/>
            </a:solidFill>
            <a:ln>
              <a:noFill/>
            </a:ln>
          </p:spPr>
        </p:sp>
        <p:sp>
          <p:nvSpPr>
            <p:cNvPr id="221" name="Google Shape;221;p28"/>
            <p:cNvSpPr/>
            <p:nvPr/>
          </p:nvSpPr>
          <p:spPr>
            <a:xfrm flipH="1">
              <a:off x="4749350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0C58D3"/>
            </a:solidFill>
            <a:ln>
              <a:noFill/>
            </a:ln>
          </p:spPr>
        </p:sp>
      </p:grpSp>
      <p:sp>
        <p:nvSpPr>
          <p:cNvPr id="222" name="Google Shape;222;p28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9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Methodology - ER Model of Stakeholders</a:t>
            </a:r>
            <a:endParaRPr/>
          </a:p>
        </p:txBody>
      </p:sp>
      <p:pic>
        <p:nvPicPr>
          <p:cNvPr id="229" name="Google Shape;229;p29"/>
          <p:cNvPicPr preferRelativeResize="0"/>
          <p:nvPr/>
        </p:nvPicPr>
        <p:blipFill rotWithShape="1">
          <a:blip r:embed="rId4">
            <a:alphaModFix/>
          </a:blip>
          <a:srcRect b="23545" l="0" r="0" t="8264"/>
          <a:stretch/>
        </p:blipFill>
        <p:spPr>
          <a:xfrm>
            <a:off x="554725" y="1120925"/>
            <a:ext cx="8675251" cy="5343702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9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0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3100"/>
              <a:t>Methodology - Process and concept mapping</a:t>
            </a:r>
            <a:endParaRPr sz="3100"/>
          </a:p>
        </p:txBody>
      </p:sp>
      <p:pic>
        <p:nvPicPr>
          <p:cNvPr id="237" name="Google Shape;2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1285875"/>
            <a:ext cx="8858250" cy="503872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0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/>
          <p:nvPr>
            <p:ph type="title"/>
          </p:nvPr>
        </p:nvSpPr>
        <p:spPr>
          <a:xfrm>
            <a:off x="348450" y="3086100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THE PROPOSED FRAMEWORK</a:t>
            </a:r>
            <a:endParaRPr/>
          </a:p>
        </p:txBody>
      </p:sp>
      <p:sp>
        <p:nvSpPr>
          <p:cNvPr id="245" name="Google Shape;245;p31"/>
          <p:cNvSpPr txBox="1"/>
          <p:nvPr>
            <p:ph idx="4294967295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CI Framework - Overview</a:t>
            </a:r>
            <a:endParaRPr/>
          </a:p>
        </p:txBody>
      </p:sp>
      <p:sp>
        <p:nvSpPr>
          <p:cNvPr id="252" name="Google Shape;252;p32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pic>
        <p:nvPicPr>
          <p:cNvPr id="253" name="Google Shape;2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38275"/>
            <a:ext cx="9601200" cy="4615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idx="4294967295"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Table of Contents</a:t>
            </a:r>
            <a:endParaRPr/>
          </a:p>
        </p:txBody>
      </p:sp>
      <p:sp>
        <p:nvSpPr>
          <p:cNvPr id="74" name="Google Shape;74;p15"/>
          <p:cNvSpPr txBox="1"/>
          <p:nvPr>
            <p:ph idx="4294967295" type="body"/>
          </p:nvPr>
        </p:nvSpPr>
        <p:spPr>
          <a:xfrm>
            <a:off x="381000" y="1219200"/>
            <a:ext cx="9220200" cy="5181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l">
              <a:lnSpc>
                <a:spcPct val="200000"/>
              </a:lnSpc>
              <a:spcBef>
                <a:spcPts val="18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Introduction</a:t>
            </a:r>
            <a:endParaRPr sz="2000"/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Related work</a:t>
            </a:r>
            <a:endParaRPr sz="2000"/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Project goals</a:t>
            </a:r>
            <a:endParaRPr sz="2000"/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Methodology</a:t>
            </a:r>
            <a:endParaRPr sz="2000"/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Framework</a:t>
            </a:r>
            <a:endParaRPr sz="2000"/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Next steps</a:t>
            </a:r>
            <a:endParaRPr sz="2000">
              <a:highlight>
                <a:srgbClr val="FF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5" name="Google Shape;75;p15"/>
          <p:cNvSpPr txBox="1"/>
          <p:nvPr>
            <p:ph idx="4294967295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CI Framework - First Pillar</a:t>
            </a:r>
            <a:endParaRPr/>
          </a:p>
        </p:txBody>
      </p:sp>
      <p:sp>
        <p:nvSpPr>
          <p:cNvPr id="260" name="Google Shape;260;p33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pic>
        <p:nvPicPr>
          <p:cNvPr id="261" name="Google Shape;26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450" y="1639400"/>
            <a:ext cx="9209099" cy="4407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4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CI Framework - Second Pillar</a:t>
            </a:r>
            <a:endParaRPr/>
          </a:p>
        </p:txBody>
      </p:sp>
      <p:sp>
        <p:nvSpPr>
          <p:cNvPr id="268" name="Google Shape;268;p34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pic>
        <p:nvPicPr>
          <p:cNvPr id="269" name="Google Shape;26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162" y="1645824"/>
            <a:ext cx="8859675" cy="416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CI Framework - Third Pillar</a:t>
            </a:r>
            <a:endParaRPr/>
          </a:p>
        </p:txBody>
      </p:sp>
      <p:sp>
        <p:nvSpPr>
          <p:cNvPr id="276" name="Google Shape;276;p35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pic>
        <p:nvPicPr>
          <p:cNvPr id="277" name="Google Shape;27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250" y="1601175"/>
            <a:ext cx="8575500" cy="430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/>
          <p:nvPr>
            <p:ph type="title"/>
          </p:nvPr>
        </p:nvSpPr>
        <p:spPr>
          <a:xfrm>
            <a:off x="348450" y="3086100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NEXT STEPS</a:t>
            </a:r>
            <a:endParaRPr/>
          </a:p>
        </p:txBody>
      </p:sp>
      <p:sp>
        <p:nvSpPr>
          <p:cNvPr id="284" name="Google Shape;284;p36"/>
          <p:cNvSpPr txBox="1"/>
          <p:nvPr>
            <p:ph idx="4294967295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7"/>
          <p:cNvSpPr txBox="1"/>
          <p:nvPr>
            <p:ph type="title"/>
          </p:nvPr>
        </p:nvSpPr>
        <p:spPr>
          <a:xfrm>
            <a:off x="17780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Next steps</a:t>
            </a:r>
            <a:endParaRPr/>
          </a:p>
        </p:txBody>
      </p:sp>
      <p:sp>
        <p:nvSpPr>
          <p:cNvPr id="291" name="Google Shape;291;p37"/>
          <p:cNvSpPr txBox="1"/>
          <p:nvPr>
            <p:ph idx="1" type="body"/>
          </p:nvPr>
        </p:nvSpPr>
        <p:spPr>
          <a:xfrm>
            <a:off x="381000" y="1219200"/>
            <a:ext cx="9220200" cy="5181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18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Framework Refinement and Validation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de-CH" sz="2000"/>
              <a:t>Interviews with industry experts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Evaluation based on different Case Studies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de-CH" sz="2000"/>
              <a:t>Application of the framework to real-world scenarios (eCommerce, personal, financial services)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Survey of premium calculation methods / actuarial models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Continuation of the r</a:t>
            </a:r>
            <a:r>
              <a:rPr lang="de-CH" sz="2000"/>
              <a:t>eport</a:t>
            </a:r>
            <a:endParaRPr sz="2000"/>
          </a:p>
        </p:txBody>
      </p:sp>
      <p:sp>
        <p:nvSpPr>
          <p:cNvPr id="292" name="Google Shape;292;p37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/>
          <p:nvPr>
            <p:ph type="title"/>
          </p:nvPr>
        </p:nvSpPr>
        <p:spPr>
          <a:xfrm>
            <a:off x="348450" y="3086100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THANK YOU!</a:t>
            </a:r>
            <a:endParaRPr/>
          </a:p>
        </p:txBody>
      </p:sp>
      <p:sp>
        <p:nvSpPr>
          <p:cNvPr id="299" name="Google Shape;299;p38"/>
          <p:cNvSpPr txBox="1"/>
          <p:nvPr>
            <p:ph idx="4294967295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 txBox="1"/>
          <p:nvPr>
            <p:ph type="ctrTitle"/>
          </p:nvPr>
        </p:nvSpPr>
        <p:spPr>
          <a:xfrm>
            <a:off x="742950" y="2130425"/>
            <a:ext cx="8420100" cy="147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Q&amp;A</a:t>
            </a:r>
            <a:endParaRPr/>
          </a:p>
        </p:txBody>
      </p:sp>
      <p:sp>
        <p:nvSpPr>
          <p:cNvPr id="306" name="Google Shape;306;p39"/>
          <p:cNvSpPr txBox="1"/>
          <p:nvPr>
            <p:ph idx="4294967295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0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Additional: Validation via Interviews</a:t>
            </a:r>
            <a:endParaRPr/>
          </a:p>
        </p:txBody>
      </p:sp>
      <p:sp>
        <p:nvSpPr>
          <p:cNvPr id="313" name="Google Shape;313;p40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pic>
        <p:nvPicPr>
          <p:cNvPr id="314" name="Google Shape;31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950" y="3868657"/>
            <a:ext cx="1714500" cy="1068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6510" y="3545673"/>
            <a:ext cx="171450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5700" y="5016210"/>
            <a:ext cx="1714500" cy="1228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7138" y="5174563"/>
            <a:ext cx="1816100" cy="111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40725" y="5345313"/>
            <a:ext cx="1202293" cy="77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40"/>
          <p:cNvSpPr txBox="1"/>
          <p:nvPr>
            <p:ph idx="1" type="body"/>
          </p:nvPr>
        </p:nvSpPr>
        <p:spPr>
          <a:xfrm>
            <a:off x="381000" y="1219200"/>
            <a:ext cx="9220200" cy="2293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18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Survey design and goal setting underway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T</a:t>
            </a:r>
            <a:r>
              <a:rPr lang="de-CH" sz="2000"/>
              <a:t>arget list done (focus on UZH alumni)</a:t>
            </a:r>
            <a:endParaRPr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de-CH" sz="2000"/>
              <a:t>8 reinsurance, 9 insurance</a:t>
            </a:r>
            <a:endParaRPr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de-CH" sz="2000"/>
              <a:t>Underwriters, cyber risk engineers, Cyber Insurance PMs</a:t>
            </a:r>
            <a:endParaRPr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de-CH" sz="2000"/>
              <a:t>Key companies</a:t>
            </a:r>
            <a:endParaRPr sz="2000"/>
          </a:p>
        </p:txBody>
      </p:sp>
      <p:pic>
        <p:nvPicPr>
          <p:cNvPr id="320" name="Google Shape;320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13188" y="3871800"/>
            <a:ext cx="1857375" cy="111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4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107700" y="4963413"/>
            <a:ext cx="1334300" cy="133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1"/>
          <p:cNvSpPr txBox="1"/>
          <p:nvPr>
            <p:ph idx="4294967295"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Excursion: Cyber Insurance application</a:t>
            </a:r>
            <a:endParaRPr/>
          </a:p>
        </p:txBody>
      </p:sp>
      <p:pic>
        <p:nvPicPr>
          <p:cNvPr id="328" name="Google Shape;32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0987" y="1167750"/>
            <a:ext cx="7144027" cy="509452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1"/>
          <p:cNvSpPr txBox="1"/>
          <p:nvPr>
            <p:ph idx="4294967295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CI Framework - First Pillar</a:t>
            </a:r>
            <a:endParaRPr/>
          </a:p>
        </p:txBody>
      </p:sp>
      <p:sp>
        <p:nvSpPr>
          <p:cNvPr id="336" name="Google Shape;336;p42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sp>
        <p:nvSpPr>
          <p:cNvPr id="337" name="Google Shape;337;p42"/>
          <p:cNvSpPr/>
          <p:nvPr/>
        </p:nvSpPr>
        <p:spPr>
          <a:xfrm>
            <a:off x="121825" y="2029150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FUNDAMENTALS</a:t>
            </a:r>
            <a:endParaRPr b="1" sz="1200"/>
          </a:p>
        </p:txBody>
      </p:sp>
      <p:sp>
        <p:nvSpPr>
          <p:cNvPr id="338" name="Google Shape;338;p42"/>
          <p:cNvSpPr/>
          <p:nvPr/>
        </p:nvSpPr>
        <p:spPr>
          <a:xfrm>
            <a:off x="121825" y="2697750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Fundamentals of insurance and reinsurance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Excursion of cybersecurity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Insurability criteria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Adjacent insurance policies.</a:t>
            </a:r>
            <a:endParaRPr sz="1300"/>
          </a:p>
        </p:txBody>
      </p:sp>
      <p:sp>
        <p:nvSpPr>
          <p:cNvPr id="339" name="Google Shape;339;p42"/>
          <p:cNvSpPr/>
          <p:nvPr/>
        </p:nvSpPr>
        <p:spPr>
          <a:xfrm>
            <a:off x="2070263" y="2029150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ECONOMIC ASPECTS</a:t>
            </a:r>
            <a:endParaRPr b="1" sz="1200"/>
          </a:p>
        </p:txBody>
      </p:sp>
      <p:sp>
        <p:nvSpPr>
          <p:cNvPr id="340" name="Google Shape;340;p42"/>
          <p:cNvSpPr/>
          <p:nvPr/>
        </p:nvSpPr>
        <p:spPr>
          <a:xfrm>
            <a:off x="2070275" y="2697750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Loss types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Quantification</a:t>
            </a:r>
            <a:endParaRPr sz="1300"/>
          </a:p>
        </p:txBody>
      </p:sp>
      <p:sp>
        <p:nvSpPr>
          <p:cNvPr id="341" name="Google Shape;341;p42"/>
          <p:cNvSpPr/>
          <p:nvPr/>
        </p:nvSpPr>
        <p:spPr>
          <a:xfrm>
            <a:off x="4018700" y="2029150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CUSTOMER EXPECTATIONS</a:t>
            </a:r>
            <a:endParaRPr b="1" sz="1200"/>
          </a:p>
        </p:txBody>
      </p:sp>
      <p:sp>
        <p:nvSpPr>
          <p:cNvPr id="342" name="Google Shape;342;p42"/>
          <p:cNvSpPr/>
          <p:nvPr/>
        </p:nvSpPr>
        <p:spPr>
          <a:xfrm>
            <a:off x="4018700" y="2697750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Value added services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Market segment differences</a:t>
            </a:r>
            <a:endParaRPr sz="1300"/>
          </a:p>
        </p:txBody>
      </p:sp>
      <p:sp>
        <p:nvSpPr>
          <p:cNvPr id="343" name="Google Shape;343;p42"/>
          <p:cNvSpPr/>
          <p:nvPr/>
        </p:nvSpPr>
        <p:spPr>
          <a:xfrm>
            <a:off x="5974125" y="2029150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ORGANISATIONAL PERSPECTIVE</a:t>
            </a:r>
            <a:endParaRPr b="1" sz="1200"/>
          </a:p>
        </p:txBody>
      </p:sp>
      <p:sp>
        <p:nvSpPr>
          <p:cNvPr id="344" name="Google Shape;344;p42"/>
          <p:cNvSpPr/>
          <p:nvPr/>
        </p:nvSpPr>
        <p:spPr>
          <a:xfrm>
            <a:off x="5974125" y="2697750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ER Model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Institutions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Actors / Stakeholders</a:t>
            </a:r>
            <a:endParaRPr sz="1300"/>
          </a:p>
        </p:txBody>
      </p:sp>
      <p:sp>
        <p:nvSpPr>
          <p:cNvPr id="345" name="Google Shape;345;p42"/>
          <p:cNvSpPr/>
          <p:nvPr/>
        </p:nvSpPr>
        <p:spPr>
          <a:xfrm>
            <a:off x="7949875" y="2035500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PROCESS</a:t>
            </a:r>
            <a:endParaRPr b="1" sz="1200"/>
          </a:p>
        </p:txBody>
      </p:sp>
      <p:sp>
        <p:nvSpPr>
          <p:cNvPr id="346" name="Google Shape;346;p42"/>
          <p:cNvSpPr/>
          <p:nvPr/>
        </p:nvSpPr>
        <p:spPr>
          <a:xfrm>
            <a:off x="7949875" y="2704100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Go-to-market distribution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Underwriting process model</a:t>
            </a:r>
            <a:endParaRPr sz="1300"/>
          </a:p>
        </p:txBody>
      </p:sp>
      <p:sp>
        <p:nvSpPr>
          <p:cNvPr id="347" name="Google Shape;347;p42"/>
          <p:cNvSpPr/>
          <p:nvPr/>
        </p:nvSpPr>
        <p:spPr>
          <a:xfrm>
            <a:off x="121825" y="1360550"/>
            <a:ext cx="9657900" cy="516300"/>
          </a:xfrm>
          <a:prstGeom prst="roundRect">
            <a:avLst>
              <a:gd fmla="val 16667" name="adj"/>
            </a:avLst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600"/>
              <a:t>BUSINESS MODEL</a:t>
            </a:r>
            <a:endParaRPr b="1"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48450" y="2857500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INTRODUCTION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3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CI Framework - First Pillar</a:t>
            </a:r>
            <a:endParaRPr/>
          </a:p>
        </p:txBody>
      </p:sp>
      <p:sp>
        <p:nvSpPr>
          <p:cNvPr id="354" name="Google Shape;354;p43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sp>
        <p:nvSpPr>
          <p:cNvPr id="355" name="Google Shape;355;p43"/>
          <p:cNvSpPr/>
          <p:nvPr/>
        </p:nvSpPr>
        <p:spPr>
          <a:xfrm>
            <a:off x="1109775" y="20431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ECONOMIC CHALLENGES</a:t>
            </a:r>
            <a:endParaRPr b="1" sz="1200"/>
          </a:p>
        </p:txBody>
      </p:sp>
      <p:sp>
        <p:nvSpPr>
          <p:cNvPr id="356" name="Google Shape;356;p43"/>
          <p:cNvSpPr/>
          <p:nvPr/>
        </p:nvSpPr>
        <p:spPr>
          <a:xfrm>
            <a:off x="1109775" y="2711725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Asymmetric information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52550" lvl="0" marL="450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Adverse selection</a:t>
            </a:r>
            <a:endParaRPr sz="1300"/>
          </a:p>
          <a:p>
            <a:pPr indent="-270000" lvl="0" marL="450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52550" lvl="0" marL="4500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Moral hazard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Correlated risk</a:t>
            </a:r>
            <a:endParaRPr sz="1300"/>
          </a:p>
        </p:txBody>
      </p:sp>
      <p:sp>
        <p:nvSpPr>
          <p:cNvPr id="357" name="Google Shape;357;p43"/>
          <p:cNvSpPr/>
          <p:nvPr/>
        </p:nvSpPr>
        <p:spPr>
          <a:xfrm>
            <a:off x="3058213" y="20431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TYPES OF RISK</a:t>
            </a:r>
            <a:endParaRPr b="1" sz="1200"/>
          </a:p>
        </p:txBody>
      </p:sp>
      <p:sp>
        <p:nvSpPr>
          <p:cNvPr id="358" name="Google Shape;358;p43"/>
          <p:cNvSpPr/>
          <p:nvPr/>
        </p:nvSpPr>
        <p:spPr>
          <a:xfrm>
            <a:off x="3058225" y="2711725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Action of people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Systems and technology failures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Failed internal processes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External events</a:t>
            </a:r>
            <a:endParaRPr sz="1300"/>
          </a:p>
        </p:txBody>
      </p:sp>
      <p:sp>
        <p:nvSpPr>
          <p:cNvPr id="359" name="Google Shape;359;p43"/>
          <p:cNvSpPr/>
          <p:nvPr/>
        </p:nvSpPr>
        <p:spPr>
          <a:xfrm>
            <a:off x="5006650" y="20431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RISK STRUCTURE</a:t>
            </a:r>
            <a:endParaRPr b="1" sz="1200"/>
          </a:p>
        </p:txBody>
      </p:sp>
      <p:sp>
        <p:nvSpPr>
          <p:cNvPr id="360" name="Google Shape;360;p43"/>
          <p:cNvSpPr/>
          <p:nvPr/>
        </p:nvSpPr>
        <p:spPr>
          <a:xfrm>
            <a:off x="5006650" y="2711725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Parties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Layers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Model</a:t>
            </a:r>
            <a:endParaRPr sz="1300"/>
          </a:p>
        </p:txBody>
      </p:sp>
      <p:sp>
        <p:nvSpPr>
          <p:cNvPr id="361" name="Google Shape;361;p43"/>
          <p:cNvSpPr/>
          <p:nvPr/>
        </p:nvSpPr>
        <p:spPr>
          <a:xfrm>
            <a:off x="6962075" y="20431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HIGHER-ORDER RISK TRANSFER</a:t>
            </a:r>
            <a:endParaRPr b="1" sz="1200"/>
          </a:p>
        </p:txBody>
      </p:sp>
      <p:sp>
        <p:nvSpPr>
          <p:cNvPr id="362" name="Google Shape;362;p43"/>
          <p:cNvSpPr/>
          <p:nvPr/>
        </p:nvSpPr>
        <p:spPr>
          <a:xfrm>
            <a:off x="6962075" y="2711725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Catastrophe boards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Exploit derivatives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Cyber reinsurance</a:t>
            </a:r>
            <a:endParaRPr sz="1300"/>
          </a:p>
        </p:txBody>
      </p:sp>
      <p:sp>
        <p:nvSpPr>
          <p:cNvPr id="363" name="Google Shape;363;p43"/>
          <p:cNvSpPr/>
          <p:nvPr/>
        </p:nvSpPr>
        <p:spPr>
          <a:xfrm>
            <a:off x="1109775" y="1360550"/>
            <a:ext cx="7682100" cy="516300"/>
          </a:xfrm>
          <a:prstGeom prst="roundRect">
            <a:avLst>
              <a:gd fmla="val 16667" name="adj"/>
            </a:avLst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600"/>
              <a:t>RISK</a:t>
            </a:r>
            <a:r>
              <a:rPr b="1" lang="de-CH" sz="1600"/>
              <a:t> MODEL</a:t>
            </a:r>
            <a:endParaRPr b="1" sz="16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4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CH"/>
              <a:t>CI Framework - Second Pillar</a:t>
            </a:r>
            <a:endParaRPr/>
          </a:p>
        </p:txBody>
      </p:sp>
      <p:sp>
        <p:nvSpPr>
          <p:cNvPr id="370" name="Google Shape;370;p44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sp>
        <p:nvSpPr>
          <p:cNvPr id="371" name="Google Shape;371;p44"/>
          <p:cNvSpPr/>
          <p:nvPr/>
        </p:nvSpPr>
        <p:spPr>
          <a:xfrm>
            <a:off x="1027075" y="20431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PRICING SCHEMES</a:t>
            </a:r>
            <a:endParaRPr b="1" sz="1200"/>
          </a:p>
        </p:txBody>
      </p:sp>
      <p:sp>
        <p:nvSpPr>
          <p:cNvPr id="372" name="Google Shape;372;p44"/>
          <p:cNvSpPr/>
          <p:nvPr/>
        </p:nvSpPr>
        <p:spPr>
          <a:xfrm>
            <a:off x="1027075" y="2711725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Flat rate pricing 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Base rate with modifications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Information security pricing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Alternative methods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373" name="Google Shape;373;p44"/>
          <p:cNvSpPr/>
          <p:nvPr/>
        </p:nvSpPr>
        <p:spPr>
          <a:xfrm>
            <a:off x="3585132" y="2043125"/>
            <a:ext cx="2794200" cy="5163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RISK ASSESSMENT</a:t>
            </a:r>
            <a:endParaRPr b="1" sz="1200"/>
          </a:p>
        </p:txBody>
      </p:sp>
      <p:sp>
        <p:nvSpPr>
          <p:cNvPr id="374" name="Google Shape;374;p44"/>
          <p:cNvSpPr/>
          <p:nvPr/>
        </p:nvSpPr>
        <p:spPr>
          <a:xfrm>
            <a:off x="3585125" y="2711725"/>
            <a:ext cx="2794200" cy="30264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Risk modeling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Security audit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Cyber security questionnaire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Underwriter discretion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Company-specific criteria </a:t>
            </a:r>
            <a:endParaRPr sz="1300">
              <a:solidFill>
                <a:schemeClr val="dk1"/>
              </a:solidFill>
            </a:endParaRPr>
          </a:p>
          <a:p>
            <a:pPr indent="-262549" lvl="1" marL="5400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de-CH" sz="1300">
                <a:solidFill>
                  <a:schemeClr val="dk1"/>
                </a:solidFill>
              </a:rPr>
              <a:t>Organizational</a:t>
            </a:r>
            <a:endParaRPr sz="1300">
              <a:solidFill>
                <a:schemeClr val="dk1"/>
              </a:solidFill>
            </a:endParaRPr>
          </a:p>
          <a:p>
            <a:pPr indent="-262549" lvl="1" marL="5400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de-CH" sz="1300">
                <a:solidFill>
                  <a:schemeClr val="dk1"/>
                </a:solidFill>
              </a:rPr>
              <a:t>Technical</a:t>
            </a:r>
            <a:endParaRPr sz="1300">
              <a:solidFill>
                <a:schemeClr val="dk1"/>
              </a:solidFill>
            </a:endParaRPr>
          </a:p>
          <a:p>
            <a:pPr indent="-262549" lvl="1" marL="5400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de-CH" sz="1300">
                <a:solidFill>
                  <a:schemeClr val="dk1"/>
                </a:solidFill>
              </a:rPr>
              <a:t>Policies and procedures</a:t>
            </a:r>
            <a:endParaRPr sz="1300">
              <a:solidFill>
                <a:schemeClr val="dk1"/>
              </a:solidFill>
            </a:endParaRPr>
          </a:p>
          <a:p>
            <a:pPr indent="-262549" lvl="1" marL="5400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de-CH" sz="1300">
                <a:solidFill>
                  <a:schemeClr val="dk1"/>
                </a:solidFill>
              </a:rPr>
              <a:t>Legal and compliance</a:t>
            </a:r>
            <a:endParaRPr sz="1300"/>
          </a:p>
        </p:txBody>
      </p:sp>
      <p:sp>
        <p:nvSpPr>
          <p:cNvPr id="375" name="Google Shape;375;p44"/>
          <p:cNvSpPr/>
          <p:nvPr/>
        </p:nvSpPr>
        <p:spPr>
          <a:xfrm>
            <a:off x="7067150" y="20431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RISK ANALYSIS</a:t>
            </a:r>
            <a:endParaRPr b="1" sz="1200"/>
          </a:p>
        </p:txBody>
      </p:sp>
      <p:sp>
        <p:nvSpPr>
          <p:cNvPr id="376" name="Google Shape;376;p44"/>
          <p:cNvSpPr/>
          <p:nvPr/>
        </p:nvSpPr>
        <p:spPr>
          <a:xfrm>
            <a:off x="7067150" y="2711725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Input: Risk assessment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Annual loss expectancy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Other considerations </a:t>
            </a:r>
            <a:r>
              <a:rPr lang="de-CH" sz="1300">
                <a:solidFill>
                  <a:srgbClr val="FF0000"/>
                </a:solidFill>
              </a:rPr>
              <a:t>(TBD)</a:t>
            </a:r>
            <a:endParaRPr sz="1300">
              <a:solidFill>
                <a:srgbClr val="FF0000"/>
              </a:solidFill>
            </a:endParaRPr>
          </a:p>
        </p:txBody>
      </p:sp>
      <p:sp>
        <p:nvSpPr>
          <p:cNvPr id="377" name="Google Shape;377;p44"/>
          <p:cNvSpPr/>
          <p:nvPr/>
        </p:nvSpPr>
        <p:spPr>
          <a:xfrm>
            <a:off x="1027075" y="1360550"/>
            <a:ext cx="7869900" cy="5163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600"/>
              <a:t>CALCULATION</a:t>
            </a:r>
            <a:endParaRPr b="1" sz="1600"/>
          </a:p>
        </p:txBody>
      </p:sp>
      <p:cxnSp>
        <p:nvCxnSpPr>
          <p:cNvPr id="378" name="Google Shape;378;p44"/>
          <p:cNvCxnSpPr>
            <a:stCxn id="371" idx="3"/>
            <a:endCxn id="373" idx="1"/>
          </p:cNvCxnSpPr>
          <p:nvPr/>
        </p:nvCxnSpPr>
        <p:spPr>
          <a:xfrm>
            <a:off x="2856775" y="2301275"/>
            <a:ext cx="728400" cy="600"/>
          </a:xfrm>
          <a:prstGeom prst="bentConnector3">
            <a:avLst>
              <a:gd fmla="val 49997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9" name="Google Shape;379;p44"/>
          <p:cNvCxnSpPr>
            <a:stCxn id="373" idx="3"/>
            <a:endCxn id="375" idx="1"/>
          </p:cNvCxnSpPr>
          <p:nvPr/>
        </p:nvCxnSpPr>
        <p:spPr>
          <a:xfrm>
            <a:off x="6379332" y="2301275"/>
            <a:ext cx="687900" cy="600"/>
          </a:xfrm>
          <a:prstGeom prst="bentConnector3">
            <a:avLst>
              <a:gd fmla="val 49994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5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CI Framework - Second Pillar</a:t>
            </a:r>
            <a:endParaRPr/>
          </a:p>
        </p:txBody>
      </p:sp>
      <p:sp>
        <p:nvSpPr>
          <p:cNvPr id="386" name="Google Shape;386;p45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sp>
        <p:nvSpPr>
          <p:cNvPr id="387" name="Google Shape;387;p45"/>
          <p:cNvSpPr/>
          <p:nvPr/>
        </p:nvSpPr>
        <p:spPr>
          <a:xfrm>
            <a:off x="1027075" y="20431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COVERAGE</a:t>
            </a:r>
            <a:endParaRPr b="1" sz="1200"/>
          </a:p>
        </p:txBody>
      </p:sp>
      <p:sp>
        <p:nvSpPr>
          <p:cNvPr id="388" name="Google Shape;388;p45"/>
          <p:cNvSpPr/>
          <p:nvPr/>
        </p:nvSpPr>
        <p:spPr>
          <a:xfrm>
            <a:off x="1027075" y="2711725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Partial insurance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Full insurance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Loss types covered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389" name="Google Shape;389;p45"/>
          <p:cNvSpPr/>
          <p:nvPr/>
        </p:nvSpPr>
        <p:spPr>
          <a:xfrm>
            <a:off x="3737532" y="2043125"/>
            <a:ext cx="2794200" cy="5163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TERMS &amp; CONDITIONS</a:t>
            </a:r>
            <a:endParaRPr b="1" sz="1200"/>
          </a:p>
        </p:txBody>
      </p:sp>
      <p:sp>
        <p:nvSpPr>
          <p:cNvPr id="390" name="Google Shape;390;p45"/>
          <p:cNvSpPr/>
          <p:nvPr/>
        </p:nvSpPr>
        <p:spPr>
          <a:xfrm>
            <a:off x="3737525" y="2711725"/>
            <a:ext cx="2794200" cy="18276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Cover limits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Deductibles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Conditions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Co-payments</a:t>
            </a:r>
            <a:endParaRPr sz="1300"/>
          </a:p>
        </p:txBody>
      </p:sp>
      <p:sp>
        <p:nvSpPr>
          <p:cNvPr id="391" name="Google Shape;391;p45"/>
          <p:cNvSpPr/>
          <p:nvPr/>
        </p:nvSpPr>
        <p:spPr>
          <a:xfrm>
            <a:off x="7067150" y="20431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EXCLUSIONS</a:t>
            </a:r>
            <a:endParaRPr b="1" sz="1200"/>
          </a:p>
        </p:txBody>
      </p:sp>
      <p:sp>
        <p:nvSpPr>
          <p:cNvPr id="392" name="Google Shape;392;p45"/>
          <p:cNvSpPr/>
          <p:nvPr/>
        </p:nvSpPr>
        <p:spPr>
          <a:xfrm>
            <a:off x="7067150" y="2711725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Typical exclusions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Other exclusions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Special cases</a:t>
            </a:r>
            <a:endParaRPr sz="1300"/>
          </a:p>
        </p:txBody>
      </p:sp>
      <p:sp>
        <p:nvSpPr>
          <p:cNvPr id="393" name="Google Shape;393;p45"/>
          <p:cNvSpPr/>
          <p:nvPr/>
        </p:nvSpPr>
        <p:spPr>
          <a:xfrm>
            <a:off x="1027075" y="1360550"/>
            <a:ext cx="7869900" cy="5163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600"/>
              <a:t>CONTRACTUAL</a:t>
            </a:r>
            <a:endParaRPr b="1" sz="1600"/>
          </a:p>
        </p:txBody>
      </p:sp>
      <p:sp>
        <p:nvSpPr>
          <p:cNvPr id="394" name="Google Shape;394;p45"/>
          <p:cNvSpPr/>
          <p:nvPr/>
        </p:nvSpPr>
        <p:spPr>
          <a:xfrm>
            <a:off x="3737532" y="4938725"/>
            <a:ext cx="2794200" cy="5163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DECLARATIONS</a:t>
            </a:r>
            <a:endParaRPr b="1" sz="1200"/>
          </a:p>
        </p:txBody>
      </p:sp>
      <p:sp>
        <p:nvSpPr>
          <p:cNvPr id="395" name="Google Shape;395;p45"/>
          <p:cNvSpPr/>
          <p:nvPr/>
        </p:nvSpPr>
        <p:spPr>
          <a:xfrm>
            <a:off x="3737525" y="5607325"/>
            <a:ext cx="2794200" cy="6069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Premium schedules</a:t>
            </a:r>
            <a:endParaRPr sz="1300"/>
          </a:p>
        </p:txBody>
      </p:sp>
      <p:cxnSp>
        <p:nvCxnSpPr>
          <p:cNvPr id="396" name="Google Shape;396;p45"/>
          <p:cNvCxnSpPr>
            <a:stCxn id="387" idx="3"/>
            <a:endCxn id="389" idx="1"/>
          </p:cNvCxnSpPr>
          <p:nvPr/>
        </p:nvCxnSpPr>
        <p:spPr>
          <a:xfrm>
            <a:off x="2856775" y="2301275"/>
            <a:ext cx="880800" cy="6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7" name="Google Shape;397;p45"/>
          <p:cNvCxnSpPr>
            <a:stCxn id="387" idx="3"/>
            <a:endCxn id="394" idx="1"/>
          </p:cNvCxnSpPr>
          <p:nvPr/>
        </p:nvCxnSpPr>
        <p:spPr>
          <a:xfrm>
            <a:off x="2856775" y="2301275"/>
            <a:ext cx="880800" cy="28956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6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CI Framework - Third Pillar</a:t>
            </a:r>
            <a:endParaRPr/>
          </a:p>
        </p:txBody>
      </p:sp>
      <p:sp>
        <p:nvSpPr>
          <p:cNvPr id="404" name="Google Shape;404;p46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sp>
        <p:nvSpPr>
          <p:cNvPr id="405" name="Google Shape;405;p46"/>
          <p:cNvSpPr/>
          <p:nvPr/>
        </p:nvSpPr>
        <p:spPr>
          <a:xfrm>
            <a:off x="2115913" y="20012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REGULATORY BODIES</a:t>
            </a:r>
            <a:endParaRPr b="1" sz="1200"/>
          </a:p>
        </p:txBody>
      </p:sp>
      <p:sp>
        <p:nvSpPr>
          <p:cNvPr id="406" name="Google Shape;406;p46"/>
          <p:cNvSpPr/>
          <p:nvPr/>
        </p:nvSpPr>
        <p:spPr>
          <a:xfrm>
            <a:off x="2115913" y="2669825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EU: EIOPA, ENISA, EC 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Excursion: Germany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Excursion: Switzerland</a:t>
            </a:r>
            <a:endParaRPr sz="1300"/>
          </a:p>
        </p:txBody>
      </p:sp>
      <p:sp>
        <p:nvSpPr>
          <p:cNvPr id="407" name="Google Shape;407;p46"/>
          <p:cNvSpPr/>
          <p:nvPr/>
        </p:nvSpPr>
        <p:spPr>
          <a:xfrm>
            <a:off x="4064350" y="20012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REGULATORY GUIDELINES</a:t>
            </a:r>
            <a:endParaRPr b="1" sz="1200"/>
          </a:p>
        </p:txBody>
      </p:sp>
      <p:sp>
        <p:nvSpPr>
          <p:cNvPr id="408" name="Google Shape;408;p46"/>
          <p:cNvSpPr/>
          <p:nvPr/>
        </p:nvSpPr>
        <p:spPr>
          <a:xfrm>
            <a:off x="4064363" y="2669825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GDPR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Solvency II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EU NIS Directive</a:t>
            </a:r>
            <a:endParaRPr sz="1300"/>
          </a:p>
        </p:txBody>
      </p:sp>
      <p:sp>
        <p:nvSpPr>
          <p:cNvPr id="409" name="Google Shape;409;p46"/>
          <p:cNvSpPr/>
          <p:nvPr/>
        </p:nvSpPr>
        <p:spPr>
          <a:xfrm>
            <a:off x="6012788" y="20012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LEGAL FRAMEWORK</a:t>
            </a:r>
            <a:endParaRPr b="1" sz="1200"/>
          </a:p>
        </p:txBody>
      </p:sp>
      <p:sp>
        <p:nvSpPr>
          <p:cNvPr id="410" name="Google Shape;410;p46"/>
          <p:cNvSpPr/>
          <p:nvPr/>
        </p:nvSpPr>
        <p:spPr>
          <a:xfrm>
            <a:off x="6012788" y="2669825"/>
            <a:ext cx="1829700" cy="30264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/>
              <a:t>Legal considerations</a:t>
            </a:r>
            <a:endParaRPr sz="1300"/>
          </a:p>
        </p:txBody>
      </p:sp>
      <p:sp>
        <p:nvSpPr>
          <p:cNvPr id="411" name="Google Shape;411;p46"/>
          <p:cNvSpPr/>
          <p:nvPr/>
        </p:nvSpPr>
        <p:spPr>
          <a:xfrm>
            <a:off x="2115925" y="1360550"/>
            <a:ext cx="5726700" cy="5163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600"/>
              <a:t>REGULATORY &amp; LEGAL</a:t>
            </a:r>
            <a:endParaRPr b="1" sz="16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7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CI Framework - Third Pillar</a:t>
            </a:r>
            <a:endParaRPr/>
          </a:p>
        </p:txBody>
      </p:sp>
      <p:sp>
        <p:nvSpPr>
          <p:cNvPr id="418" name="Google Shape;418;p47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sp>
        <p:nvSpPr>
          <p:cNvPr id="419" name="Google Shape;419;p47"/>
          <p:cNvSpPr/>
          <p:nvPr/>
        </p:nvSpPr>
        <p:spPr>
          <a:xfrm>
            <a:off x="1772625" y="2001225"/>
            <a:ext cx="1829700" cy="516300"/>
          </a:xfrm>
          <a:prstGeom prst="roundRect">
            <a:avLst>
              <a:gd fmla="val 16667" name="adj"/>
            </a:avLst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INFORMATION SHARING</a:t>
            </a:r>
            <a:endParaRPr b="1" sz="1200"/>
          </a:p>
        </p:txBody>
      </p:sp>
      <p:sp>
        <p:nvSpPr>
          <p:cNvPr id="420" name="Google Shape;420;p47"/>
          <p:cNvSpPr/>
          <p:nvPr/>
        </p:nvSpPr>
        <p:spPr>
          <a:xfrm>
            <a:off x="1772638" y="2669825"/>
            <a:ext cx="1829700" cy="33780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CI data sources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Statistics, insurance tables</a:t>
            </a:r>
            <a:endParaRPr sz="1300"/>
          </a:p>
        </p:txBody>
      </p:sp>
      <p:sp>
        <p:nvSpPr>
          <p:cNvPr id="421" name="Google Shape;421;p47"/>
          <p:cNvSpPr/>
          <p:nvPr/>
        </p:nvSpPr>
        <p:spPr>
          <a:xfrm>
            <a:off x="3758163" y="2001225"/>
            <a:ext cx="2402100" cy="516300"/>
          </a:xfrm>
          <a:prstGeom prst="roundRect">
            <a:avLst>
              <a:gd fmla="val 16667" name="adj"/>
            </a:avLst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TRENDS / INNOVATIONS</a:t>
            </a:r>
            <a:endParaRPr b="1" sz="1200"/>
          </a:p>
        </p:txBody>
      </p:sp>
      <p:sp>
        <p:nvSpPr>
          <p:cNvPr id="422" name="Google Shape;422;p47"/>
          <p:cNvSpPr/>
          <p:nvPr/>
        </p:nvSpPr>
        <p:spPr>
          <a:xfrm>
            <a:off x="3758288" y="2669825"/>
            <a:ext cx="2402100" cy="33780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Self-service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External</a:t>
            </a:r>
            <a:r>
              <a:rPr lang="de-CH" sz="1300">
                <a:solidFill>
                  <a:schemeClr val="dk1"/>
                </a:solidFill>
              </a:rPr>
              <a:t> infrastructure scans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Parametric cyber insurance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Dynamic premiums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On-demand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Subscription models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262549" lvl="0" marL="17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de-CH" sz="1300">
                <a:solidFill>
                  <a:schemeClr val="dk1"/>
                </a:solidFill>
              </a:rPr>
              <a:t>Itemised insurance</a:t>
            </a:r>
            <a:endParaRPr sz="1300"/>
          </a:p>
        </p:txBody>
      </p:sp>
      <p:sp>
        <p:nvSpPr>
          <p:cNvPr id="423" name="Google Shape;423;p47"/>
          <p:cNvSpPr/>
          <p:nvPr/>
        </p:nvSpPr>
        <p:spPr>
          <a:xfrm>
            <a:off x="6279113" y="2001225"/>
            <a:ext cx="1906800" cy="516300"/>
          </a:xfrm>
          <a:prstGeom prst="roundRect">
            <a:avLst>
              <a:gd fmla="val 16667" name="adj"/>
            </a:avLst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200"/>
              <a:t>CYBER SECURITY SERVICE PROVIDERS</a:t>
            </a:r>
            <a:endParaRPr b="1" sz="1200"/>
          </a:p>
        </p:txBody>
      </p:sp>
      <p:sp>
        <p:nvSpPr>
          <p:cNvPr id="424" name="Google Shape;424;p47"/>
          <p:cNvSpPr/>
          <p:nvPr/>
        </p:nvSpPr>
        <p:spPr>
          <a:xfrm>
            <a:off x="6279113" y="2669825"/>
            <a:ext cx="1906800" cy="33780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25" name="Google Shape;425;p47"/>
          <p:cNvSpPr/>
          <p:nvPr/>
        </p:nvSpPr>
        <p:spPr>
          <a:xfrm>
            <a:off x="1772650" y="1360550"/>
            <a:ext cx="6413400" cy="5163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CH" sz="1600"/>
              <a:t>OTHER</a:t>
            </a:r>
            <a:endParaRPr b="1"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975" y="1305225"/>
            <a:ext cx="5738099" cy="450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3200" y="4186227"/>
            <a:ext cx="8797195" cy="22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The good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37688" y="2026420"/>
            <a:ext cx="7288321" cy="192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1000" y="1204700"/>
            <a:ext cx="7086943" cy="19668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The bad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400" y="3066450"/>
            <a:ext cx="7442550" cy="19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6199" y="4822825"/>
            <a:ext cx="5956539" cy="155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Introduction 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81000" y="1219200"/>
            <a:ext cx="9220200" cy="2288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18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Cyber insurance - form of </a:t>
            </a:r>
            <a:r>
              <a:rPr b="1" lang="de-CH" sz="2000"/>
              <a:t>risk transfer</a:t>
            </a:r>
            <a:r>
              <a:rPr lang="de-CH" sz="2000"/>
              <a:t> with a </a:t>
            </a:r>
            <a:r>
              <a:rPr b="1" lang="de-CH" sz="2000"/>
              <a:t>risk mitigation element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1997, to the first “internet security liability” policy (by AIG)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Munich Re estimates the </a:t>
            </a:r>
            <a:r>
              <a:rPr lang="de-CH" sz="2000"/>
              <a:t>Cyber Insurance </a:t>
            </a:r>
            <a:r>
              <a:rPr b="1" lang="de-CH" sz="2000"/>
              <a:t>(CI)</a:t>
            </a:r>
            <a:r>
              <a:rPr lang="de-CH" sz="2000"/>
              <a:t> market in 2020 at about </a:t>
            </a:r>
            <a:r>
              <a:rPr b="1" lang="de-CH" sz="2000"/>
              <a:t>US8−US9 billion</a:t>
            </a:r>
            <a:r>
              <a:rPr lang="de-CH" sz="2000"/>
              <a:t> in premiums</a:t>
            </a:r>
            <a:endParaRPr sz="1800"/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de-CH" sz="2000"/>
              <a:t>For context, in the US, CI </a:t>
            </a:r>
            <a:r>
              <a:rPr lang="de-CH" sz="2000"/>
              <a:t>premiums</a:t>
            </a:r>
            <a:r>
              <a:rPr lang="de-CH" sz="2000"/>
              <a:t> constitute </a:t>
            </a:r>
            <a:r>
              <a:rPr b="1" lang="de-CH" sz="2000"/>
              <a:t>&lt;</a:t>
            </a:r>
            <a:r>
              <a:rPr b="1" lang="de-CH" sz="2000"/>
              <a:t>1% </a:t>
            </a:r>
            <a:r>
              <a:rPr lang="de-CH" sz="2000"/>
              <a:t>of all corporate insurance</a:t>
            </a:r>
            <a:br>
              <a:rPr lang="de-CH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CI market </a:t>
            </a:r>
            <a:r>
              <a:rPr b="1" lang="de-CH" sz="2000"/>
              <a:t>growth</a:t>
            </a:r>
            <a:r>
              <a:rPr lang="de-CH" sz="2000"/>
              <a:t> estimated at </a:t>
            </a:r>
            <a:r>
              <a:rPr b="1" lang="de-CH" sz="2000"/>
              <a:t>21% p.a.</a:t>
            </a:r>
            <a:r>
              <a:rPr lang="de-CH" sz="2000"/>
              <a:t> (Infosecurity Magazine, 2021), </a:t>
            </a:r>
            <a:r>
              <a:rPr b="1" lang="de-CH" sz="2000"/>
              <a:t>compared to 4-5% of P&amp;C</a:t>
            </a:r>
            <a:r>
              <a:rPr lang="de-CH" sz="2000"/>
              <a:t> as such (McKinsey, 2020)</a:t>
            </a:r>
            <a:endParaRPr sz="2000"/>
          </a:p>
        </p:txBody>
      </p:sp>
      <p:sp>
        <p:nvSpPr>
          <p:cNvPr id="109" name="Google Shape;109;p19"/>
          <p:cNvSpPr txBox="1"/>
          <p:nvPr>
            <p:ph idx="12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idx="4294967295"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Cyber Insurance 101 - contracts</a:t>
            </a:r>
            <a:endParaRPr/>
          </a:p>
        </p:txBody>
      </p:sp>
      <p:sp>
        <p:nvSpPr>
          <p:cNvPr id="116" name="Google Shape;116;p20"/>
          <p:cNvSpPr txBox="1"/>
          <p:nvPr>
            <p:ph idx="4294967295" type="body"/>
          </p:nvPr>
        </p:nvSpPr>
        <p:spPr>
          <a:xfrm>
            <a:off x="369100" y="1219200"/>
            <a:ext cx="9220200" cy="5181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280"/>
              </a:spcBef>
              <a:spcAft>
                <a:spcPts val="0"/>
              </a:spcAft>
              <a:buSzPts val="2000"/>
              <a:buChar char="❑"/>
            </a:pPr>
            <a:r>
              <a:rPr i="1" lang="de-CH" sz="2000"/>
              <a:t>“[In </a:t>
            </a:r>
            <a:r>
              <a:rPr i="1" lang="de-CH" sz="2000"/>
              <a:t>insurance], </a:t>
            </a:r>
            <a:r>
              <a:rPr i="1" lang="de-CH" sz="2000"/>
              <a:t>I’d rather have 10 lawyers for every statistician.”</a:t>
            </a:r>
            <a:r>
              <a:rPr lang="de-CH" sz="2000"/>
              <a:t>  - Nassim Taleb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Cyber-insurance contract typically includes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b="1" lang="de-CH" sz="2000"/>
              <a:t>Coverage</a:t>
            </a:r>
            <a:r>
              <a:rPr lang="de-CH" sz="2000"/>
              <a:t>, </a:t>
            </a:r>
            <a:r>
              <a:rPr b="1" lang="de-CH" sz="2000"/>
              <a:t>Rate schedule</a:t>
            </a:r>
            <a:r>
              <a:rPr lang="de-CH" sz="2000"/>
              <a:t>, </a:t>
            </a:r>
            <a:r>
              <a:rPr b="1" lang="de-CH" sz="2000"/>
              <a:t>Exclusions</a:t>
            </a:r>
            <a:r>
              <a:rPr lang="de-CH" sz="2000"/>
              <a:t>, Terms &amp; conditions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Cyber insurance typically a mix of:</a:t>
            </a:r>
            <a:endParaRPr sz="20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b="1" lang="de-CH" sz="2000"/>
              <a:t>First party coverage</a:t>
            </a:r>
            <a:r>
              <a:rPr lang="de-CH" sz="2000"/>
              <a:t> (breach response, cyber crime, business interruption)</a:t>
            </a:r>
            <a:endParaRPr sz="20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b="1" lang="de-CH" sz="2000"/>
              <a:t>Third party coverage </a:t>
            </a:r>
            <a:r>
              <a:rPr lang="de-CH" sz="2000"/>
              <a:t>(privacy &amp; security, regulatory, multimedia liability)</a:t>
            </a:r>
            <a:endParaRPr sz="20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b="1" lang="de-CH" sz="2000"/>
              <a:t>Services </a:t>
            </a:r>
            <a:r>
              <a:rPr lang="de-CH" sz="2000"/>
              <a:t>(vetted response &amp; recovery)</a:t>
            </a:r>
            <a:endParaRPr sz="2000"/>
          </a:p>
          <a:p>
            <a:pPr indent="-355600" lvl="0" marL="457200" rtl="0" algn="l">
              <a:lnSpc>
                <a:spcPct val="177777"/>
              </a:lnSpc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IMPORTANT: (Damage to) </a:t>
            </a:r>
            <a:r>
              <a:rPr b="1" lang="de-CH" sz="2000"/>
              <a:t>Physical assets</a:t>
            </a:r>
            <a:r>
              <a:rPr lang="de-CH" sz="2000"/>
              <a:t> typically covered by other </a:t>
            </a:r>
            <a:r>
              <a:rPr b="1" lang="de-CH" sz="2000"/>
              <a:t>policies</a:t>
            </a:r>
            <a:r>
              <a:rPr lang="de-CH" sz="2000"/>
              <a:t> (excluded)</a:t>
            </a:r>
            <a:endParaRPr sz="2000"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17" name="Google Shape;117;p20"/>
          <p:cNvSpPr txBox="1"/>
          <p:nvPr>
            <p:ph idx="4294967295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idx="4294967295" type="title"/>
          </p:nvPr>
        </p:nvSpPr>
        <p:spPr>
          <a:xfrm>
            <a:off x="374650" y="219075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Cyber Insurance 101 - challenges</a:t>
            </a:r>
            <a:endParaRPr/>
          </a:p>
        </p:txBody>
      </p:sp>
      <p:sp>
        <p:nvSpPr>
          <p:cNvPr id="124" name="Google Shape;124;p21"/>
          <p:cNvSpPr txBox="1"/>
          <p:nvPr>
            <p:ph idx="4294967295" type="body"/>
          </p:nvPr>
        </p:nvSpPr>
        <p:spPr>
          <a:xfrm>
            <a:off x="369100" y="1219200"/>
            <a:ext cx="9220200" cy="5181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marR="0" rtl="0" algn="l">
              <a:lnSpc>
                <a:spcPct val="128571"/>
              </a:lnSpc>
              <a:spcBef>
                <a:spcPts val="280"/>
              </a:spcBef>
              <a:spcAft>
                <a:spcPts val="0"/>
              </a:spcAft>
              <a:buSzPts val="2000"/>
              <a:buChar char="❑"/>
            </a:pPr>
            <a:r>
              <a:rPr lang="de-CH" sz="2000"/>
              <a:t>Key challenges:</a:t>
            </a:r>
            <a:endParaRPr sz="2000"/>
          </a:p>
          <a:p>
            <a:pPr indent="-381000" lvl="1" marL="91440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b="1" lang="de-CH" sz="2000"/>
              <a:t>Information Asymmetries</a:t>
            </a:r>
            <a:r>
              <a:rPr lang="de-CH" sz="2000"/>
              <a:t>: </a:t>
            </a:r>
            <a:endParaRPr sz="2000"/>
          </a:p>
          <a:p>
            <a:pPr indent="-355600" lvl="2" marL="137160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de-CH" sz="2000"/>
              <a:t>Adverse Selection</a:t>
            </a:r>
            <a:endParaRPr sz="2000"/>
          </a:p>
          <a:p>
            <a:pPr indent="-355600" lvl="2" marL="137160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de-CH" sz="2000"/>
              <a:t>Moral Hazard</a:t>
            </a:r>
            <a:endParaRPr sz="2000"/>
          </a:p>
          <a:p>
            <a:pPr indent="-355600" lvl="2" marL="137160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de-CH" sz="2000"/>
              <a:t>Insurance Fraud</a:t>
            </a:r>
            <a:endParaRPr sz="2000"/>
          </a:p>
          <a:p>
            <a:pPr indent="-381000" lvl="1" marL="91440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de-CH" sz="2000"/>
              <a:t>Interdependent Security (catastrophic scenarios)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de-CH" sz="2000"/>
              <a:t>Limited actuarial data (threat intelligence)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de-CH" sz="2000"/>
              <a:t>Cyber risks complex to model reliably</a:t>
            </a:r>
            <a:endParaRPr sz="2000"/>
          </a:p>
          <a:p>
            <a:pPr indent="-3810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b="1" lang="de-CH" sz="2000"/>
              <a:t>Heterogeneous</a:t>
            </a:r>
            <a:r>
              <a:rPr lang="de-CH" sz="2000"/>
              <a:t> market - many names and many different products</a:t>
            </a:r>
            <a:endParaRPr sz="2000"/>
          </a:p>
          <a:p>
            <a:pPr indent="0" lvl="0" marL="0" marR="0" rtl="0" algn="l">
              <a:lnSpc>
                <a:spcPct val="128571"/>
              </a:lnSpc>
              <a:spcBef>
                <a:spcPts val="280"/>
              </a:spcBef>
              <a:spcAft>
                <a:spcPts val="0"/>
              </a:spcAft>
              <a:buNone/>
            </a:pPr>
            <a:r>
              <a:rPr b="1" lang="de-CH" sz="2000"/>
              <a:t>Key question </a:t>
            </a:r>
            <a:r>
              <a:rPr lang="de-CH" sz="2000"/>
              <a:t>→ How can insurers measure risk, design contracts and set differentiated premiums?</a:t>
            </a:r>
            <a:endParaRPr sz="2000"/>
          </a:p>
        </p:txBody>
      </p:sp>
      <p:sp>
        <p:nvSpPr>
          <p:cNvPr id="125" name="Google Shape;125;p21"/>
          <p:cNvSpPr txBox="1"/>
          <p:nvPr>
            <p:ph idx="4294967295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48450" y="3086100"/>
            <a:ext cx="9209100" cy="68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CH"/>
              <a:t>PROJECT GOALS</a:t>
            </a:r>
            <a:endParaRPr/>
          </a:p>
        </p:txBody>
      </p:sp>
      <p:sp>
        <p:nvSpPr>
          <p:cNvPr id="132" name="Google Shape;132;p22"/>
          <p:cNvSpPr txBox="1"/>
          <p:nvPr>
            <p:ph idx="4294967295" type="sldNum"/>
          </p:nvPr>
        </p:nvSpPr>
        <p:spPr>
          <a:xfrm>
            <a:off x="2889250" y="6477000"/>
            <a:ext cx="22290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CH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